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259" r:id="rId2"/>
    <p:sldId id="281" r:id="rId3"/>
    <p:sldId id="275"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4" r:id="rId47"/>
    <p:sldId id="325" r:id="rId48"/>
    <p:sldId id="326" r:id="rId49"/>
    <p:sldId id="327" r:id="rId50"/>
    <p:sldId id="328" r:id="rId51"/>
    <p:sldId id="329" r:id="rId52"/>
    <p:sldId id="330" r:id="rId53"/>
    <p:sldId id="263" r:id="rId54"/>
  </p:sldIdLst>
  <p:sldSz cx="9144000" cy="5149850"/>
  <p:notesSz cx="9601200" cy="73152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C4D"/>
    <a:srgbClr val="00AC49"/>
    <a:srgbClr val="49BA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64"/>
    <p:restoredTop sz="94828"/>
  </p:normalViewPr>
  <p:slideViewPr>
    <p:cSldViewPr>
      <p:cViewPr varScale="1">
        <p:scale>
          <a:sx n="85" d="100"/>
          <a:sy n="85" d="100"/>
        </p:scale>
        <p:origin x="948" y="64"/>
      </p:cViewPr>
      <p:guideLst>
        <p:guide orient="horz" pos="2880"/>
        <p:guide pos="2160"/>
      </p:guideLst>
    </p:cSldViewPr>
  </p:slideViewPr>
  <p:notesTextViewPr>
    <p:cViewPr>
      <p:scale>
        <a:sx n="100" d="100"/>
        <a:sy n="100" d="100"/>
      </p:scale>
      <p:origin x="0" y="0"/>
    </p:cViewPr>
  </p:notesTextViewPr>
  <p:notesViewPr>
    <p:cSldViewPr>
      <p:cViewPr varScale="1">
        <p:scale>
          <a:sx n="248" d="100"/>
          <a:sy n="248" d="100"/>
        </p:scale>
        <p:origin x="208" y="2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0DFB8E5-76F2-A84B-80CB-322DC956F1A0}"/>
              </a:ext>
            </a:extLst>
          </p:cNvPr>
          <p:cNvSpPr>
            <a:spLocks noGrp="1"/>
          </p:cNvSpPr>
          <p:nvPr>
            <p:ph type="hdr" sz="quarter"/>
          </p:nvPr>
        </p:nvSpPr>
        <p:spPr>
          <a:xfrm>
            <a:off x="0" y="1"/>
            <a:ext cx="4160520" cy="367565"/>
          </a:xfrm>
          <a:prstGeom prst="rect">
            <a:avLst/>
          </a:prstGeom>
        </p:spPr>
        <p:txBody>
          <a:bodyPr vert="horz" lIns="108210" tIns="54105" rIns="108210" bIns="54105" rtlCol="0"/>
          <a:lstStyle>
            <a:lvl1pPr algn="l">
              <a:defRPr sz="1400"/>
            </a:lvl1pPr>
          </a:lstStyle>
          <a:p>
            <a:endParaRPr lang="pl-PL"/>
          </a:p>
        </p:txBody>
      </p:sp>
      <p:sp>
        <p:nvSpPr>
          <p:cNvPr id="3" name="Date Placeholder 2">
            <a:extLst>
              <a:ext uri="{FF2B5EF4-FFF2-40B4-BE49-F238E27FC236}">
                <a16:creationId xmlns:a16="http://schemas.microsoft.com/office/drawing/2014/main" id="{D939CF8A-D38F-8744-B978-46D4871E03FF}"/>
              </a:ext>
            </a:extLst>
          </p:cNvPr>
          <p:cNvSpPr>
            <a:spLocks noGrp="1"/>
          </p:cNvSpPr>
          <p:nvPr>
            <p:ph type="dt" sz="quarter" idx="1"/>
          </p:nvPr>
        </p:nvSpPr>
        <p:spPr>
          <a:xfrm>
            <a:off x="5439014" y="1"/>
            <a:ext cx="4160520" cy="367565"/>
          </a:xfrm>
          <a:prstGeom prst="rect">
            <a:avLst/>
          </a:prstGeom>
        </p:spPr>
        <p:txBody>
          <a:bodyPr vert="horz" lIns="108210" tIns="54105" rIns="108210" bIns="54105" rtlCol="0"/>
          <a:lstStyle>
            <a:lvl1pPr algn="r">
              <a:defRPr sz="1400"/>
            </a:lvl1pPr>
          </a:lstStyle>
          <a:p>
            <a:fld id="{6320C9CB-FA13-1344-B0CD-08C935532DB6}" type="datetimeFigureOut">
              <a:rPr lang="pl-PL" smtClean="0"/>
              <a:t>16.02.2021</a:t>
            </a:fld>
            <a:endParaRPr lang="pl-PL"/>
          </a:p>
        </p:txBody>
      </p:sp>
      <p:sp>
        <p:nvSpPr>
          <p:cNvPr id="4" name="Footer Placeholder 3">
            <a:extLst>
              <a:ext uri="{FF2B5EF4-FFF2-40B4-BE49-F238E27FC236}">
                <a16:creationId xmlns:a16="http://schemas.microsoft.com/office/drawing/2014/main" id="{A43955B5-8100-DD41-85D8-6324B6C956B2}"/>
              </a:ext>
            </a:extLst>
          </p:cNvPr>
          <p:cNvSpPr>
            <a:spLocks noGrp="1"/>
          </p:cNvSpPr>
          <p:nvPr>
            <p:ph type="ftr" sz="quarter" idx="2"/>
          </p:nvPr>
        </p:nvSpPr>
        <p:spPr>
          <a:xfrm>
            <a:off x="0" y="6947637"/>
            <a:ext cx="4160520" cy="367563"/>
          </a:xfrm>
          <a:prstGeom prst="rect">
            <a:avLst/>
          </a:prstGeom>
        </p:spPr>
        <p:txBody>
          <a:bodyPr vert="horz" lIns="108210" tIns="54105" rIns="108210" bIns="54105" rtlCol="0" anchor="b"/>
          <a:lstStyle>
            <a:lvl1pPr algn="l">
              <a:defRPr sz="1400"/>
            </a:lvl1pPr>
          </a:lstStyle>
          <a:p>
            <a:endParaRPr lang="pl-PL"/>
          </a:p>
        </p:txBody>
      </p:sp>
      <p:sp>
        <p:nvSpPr>
          <p:cNvPr id="5" name="Slide Number Placeholder 4">
            <a:extLst>
              <a:ext uri="{FF2B5EF4-FFF2-40B4-BE49-F238E27FC236}">
                <a16:creationId xmlns:a16="http://schemas.microsoft.com/office/drawing/2014/main" id="{3559F25E-81E5-D44E-9619-77306A718B88}"/>
              </a:ext>
            </a:extLst>
          </p:cNvPr>
          <p:cNvSpPr>
            <a:spLocks noGrp="1"/>
          </p:cNvSpPr>
          <p:nvPr>
            <p:ph type="sldNum" sz="quarter" idx="3"/>
          </p:nvPr>
        </p:nvSpPr>
        <p:spPr>
          <a:xfrm>
            <a:off x="5439014" y="6947637"/>
            <a:ext cx="4160520" cy="367563"/>
          </a:xfrm>
          <a:prstGeom prst="rect">
            <a:avLst/>
          </a:prstGeom>
        </p:spPr>
        <p:txBody>
          <a:bodyPr vert="horz" lIns="108210" tIns="54105" rIns="108210" bIns="54105" rtlCol="0" anchor="b"/>
          <a:lstStyle>
            <a:lvl1pPr algn="r">
              <a:defRPr sz="1400"/>
            </a:lvl1pPr>
          </a:lstStyle>
          <a:p>
            <a:fld id="{09BA065E-45F1-B94B-8F11-D45DD3A826E1}" type="slidenum">
              <a:rPr lang="pl-PL" smtClean="0"/>
              <a:t>‹#›</a:t>
            </a:fld>
            <a:endParaRPr lang="pl-PL"/>
          </a:p>
        </p:txBody>
      </p:sp>
    </p:spTree>
    <p:extLst>
      <p:ext uri="{BB962C8B-B14F-4D97-AF65-F5344CB8AC3E}">
        <p14:creationId xmlns:p14="http://schemas.microsoft.com/office/powerpoint/2010/main" val="2138677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1"/>
            <a:ext cx="4160520" cy="367565"/>
          </a:xfrm>
          <a:prstGeom prst="rect">
            <a:avLst/>
          </a:prstGeom>
        </p:spPr>
        <p:txBody>
          <a:bodyPr vert="horz" lIns="108210" tIns="54105" rIns="108210" bIns="54105" rtlCol="0"/>
          <a:lstStyle>
            <a:lvl1pPr algn="l">
              <a:defRPr sz="1400"/>
            </a:lvl1pPr>
          </a:lstStyle>
          <a:p>
            <a:endParaRPr lang="pl-PL"/>
          </a:p>
        </p:txBody>
      </p:sp>
      <p:sp>
        <p:nvSpPr>
          <p:cNvPr id="3" name="Symbol zastępczy daty 2"/>
          <p:cNvSpPr>
            <a:spLocks noGrp="1"/>
          </p:cNvSpPr>
          <p:nvPr>
            <p:ph type="dt" idx="1"/>
          </p:nvPr>
        </p:nvSpPr>
        <p:spPr>
          <a:xfrm>
            <a:off x="5439014" y="1"/>
            <a:ext cx="4160520" cy="367565"/>
          </a:xfrm>
          <a:prstGeom prst="rect">
            <a:avLst/>
          </a:prstGeom>
        </p:spPr>
        <p:txBody>
          <a:bodyPr vert="horz" lIns="108210" tIns="54105" rIns="108210" bIns="54105" rtlCol="0"/>
          <a:lstStyle>
            <a:lvl1pPr algn="r">
              <a:defRPr sz="1400"/>
            </a:lvl1pPr>
          </a:lstStyle>
          <a:p>
            <a:fld id="{10AED742-7188-4CB5-AFAD-3A4F9C05C3A3}" type="datetimeFigureOut">
              <a:rPr lang="pl-PL" smtClean="0"/>
              <a:t>16.02.2021</a:t>
            </a:fld>
            <a:endParaRPr lang="pl-PL"/>
          </a:p>
        </p:txBody>
      </p:sp>
      <p:sp>
        <p:nvSpPr>
          <p:cNvPr id="4" name="Symbol zastępczy obrazu slajdu 3"/>
          <p:cNvSpPr>
            <a:spLocks noGrp="1" noRot="1" noChangeAspect="1"/>
          </p:cNvSpPr>
          <p:nvPr>
            <p:ph type="sldImg" idx="2"/>
          </p:nvPr>
        </p:nvSpPr>
        <p:spPr>
          <a:xfrm>
            <a:off x="2611438" y="915988"/>
            <a:ext cx="4378325" cy="2466975"/>
          </a:xfrm>
          <a:prstGeom prst="rect">
            <a:avLst/>
          </a:prstGeom>
          <a:noFill/>
          <a:ln w="12700">
            <a:solidFill>
              <a:prstClr val="black"/>
            </a:solidFill>
          </a:ln>
        </p:spPr>
        <p:txBody>
          <a:bodyPr vert="horz" lIns="108210" tIns="54105" rIns="108210" bIns="54105" rtlCol="0" anchor="ctr"/>
          <a:lstStyle/>
          <a:p>
            <a:endParaRPr lang="pl-PL"/>
          </a:p>
        </p:txBody>
      </p:sp>
      <p:sp>
        <p:nvSpPr>
          <p:cNvPr id="5" name="Symbol zastępczy notatek 4"/>
          <p:cNvSpPr>
            <a:spLocks noGrp="1"/>
          </p:cNvSpPr>
          <p:nvPr>
            <p:ph type="body" sz="quarter" idx="3"/>
          </p:nvPr>
        </p:nvSpPr>
        <p:spPr>
          <a:xfrm>
            <a:off x="960120" y="3520047"/>
            <a:ext cx="7680960" cy="2881882"/>
          </a:xfrm>
          <a:prstGeom prst="rect">
            <a:avLst/>
          </a:prstGeom>
        </p:spPr>
        <p:txBody>
          <a:bodyPr vert="horz" lIns="108210" tIns="54105" rIns="108210" bIns="54105"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6947637"/>
            <a:ext cx="4160520" cy="367563"/>
          </a:xfrm>
          <a:prstGeom prst="rect">
            <a:avLst/>
          </a:prstGeom>
        </p:spPr>
        <p:txBody>
          <a:bodyPr vert="horz" lIns="108210" tIns="54105" rIns="108210" bIns="54105" rtlCol="0" anchor="b"/>
          <a:lstStyle>
            <a:lvl1pPr algn="l">
              <a:defRPr sz="1400"/>
            </a:lvl1pPr>
          </a:lstStyle>
          <a:p>
            <a:endParaRPr lang="pl-PL"/>
          </a:p>
        </p:txBody>
      </p:sp>
      <p:sp>
        <p:nvSpPr>
          <p:cNvPr id="7" name="Symbol zastępczy numeru slajdu 6"/>
          <p:cNvSpPr>
            <a:spLocks noGrp="1"/>
          </p:cNvSpPr>
          <p:nvPr>
            <p:ph type="sldNum" sz="quarter" idx="5"/>
          </p:nvPr>
        </p:nvSpPr>
        <p:spPr>
          <a:xfrm>
            <a:off x="5439014" y="6947637"/>
            <a:ext cx="4160520" cy="367563"/>
          </a:xfrm>
          <a:prstGeom prst="rect">
            <a:avLst/>
          </a:prstGeom>
        </p:spPr>
        <p:txBody>
          <a:bodyPr vert="horz" lIns="108210" tIns="54105" rIns="108210" bIns="54105" rtlCol="0" anchor="b"/>
          <a:lstStyle>
            <a:lvl1pPr algn="r">
              <a:defRPr sz="1400"/>
            </a:lvl1pPr>
          </a:lstStyle>
          <a:p>
            <a:fld id="{C3FF38EB-4A38-42A8-83C1-1B134F26E45B}" type="slidenum">
              <a:rPr lang="pl-PL" smtClean="0"/>
              <a:t>‹#›</a:t>
            </a:fld>
            <a:endParaRPr lang="pl-PL"/>
          </a:p>
        </p:txBody>
      </p:sp>
    </p:spTree>
    <p:extLst>
      <p:ext uri="{BB962C8B-B14F-4D97-AF65-F5344CB8AC3E}">
        <p14:creationId xmlns:p14="http://schemas.microsoft.com/office/powerpoint/2010/main" val="860195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3</a:t>
            </a:fld>
            <a:endParaRPr lang="pl-PL"/>
          </a:p>
        </p:txBody>
      </p:sp>
    </p:spTree>
    <p:extLst>
      <p:ext uri="{BB962C8B-B14F-4D97-AF65-F5344CB8AC3E}">
        <p14:creationId xmlns:p14="http://schemas.microsoft.com/office/powerpoint/2010/main" val="2425031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4</a:t>
            </a:fld>
            <a:endParaRPr lang="pl-PL"/>
          </a:p>
        </p:txBody>
      </p:sp>
    </p:spTree>
    <p:extLst>
      <p:ext uri="{BB962C8B-B14F-4D97-AF65-F5344CB8AC3E}">
        <p14:creationId xmlns:p14="http://schemas.microsoft.com/office/powerpoint/2010/main" val="538735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5</a:t>
            </a:fld>
            <a:endParaRPr lang="pl-PL"/>
          </a:p>
        </p:txBody>
      </p:sp>
    </p:spTree>
    <p:extLst>
      <p:ext uri="{BB962C8B-B14F-4D97-AF65-F5344CB8AC3E}">
        <p14:creationId xmlns:p14="http://schemas.microsoft.com/office/powerpoint/2010/main" val="2394188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6</a:t>
            </a:fld>
            <a:endParaRPr lang="pl-PL"/>
          </a:p>
        </p:txBody>
      </p:sp>
    </p:spTree>
    <p:extLst>
      <p:ext uri="{BB962C8B-B14F-4D97-AF65-F5344CB8AC3E}">
        <p14:creationId xmlns:p14="http://schemas.microsoft.com/office/powerpoint/2010/main" val="1555490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7</a:t>
            </a:fld>
            <a:endParaRPr lang="pl-PL"/>
          </a:p>
        </p:txBody>
      </p:sp>
    </p:spTree>
    <p:extLst>
      <p:ext uri="{BB962C8B-B14F-4D97-AF65-F5344CB8AC3E}">
        <p14:creationId xmlns:p14="http://schemas.microsoft.com/office/powerpoint/2010/main" val="3660868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8</a:t>
            </a:fld>
            <a:endParaRPr lang="pl-PL"/>
          </a:p>
        </p:txBody>
      </p:sp>
    </p:spTree>
    <p:extLst>
      <p:ext uri="{BB962C8B-B14F-4D97-AF65-F5344CB8AC3E}">
        <p14:creationId xmlns:p14="http://schemas.microsoft.com/office/powerpoint/2010/main" val="1116072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9</a:t>
            </a:fld>
            <a:endParaRPr lang="pl-PL"/>
          </a:p>
        </p:txBody>
      </p:sp>
    </p:spTree>
    <p:extLst>
      <p:ext uri="{BB962C8B-B14F-4D97-AF65-F5344CB8AC3E}">
        <p14:creationId xmlns:p14="http://schemas.microsoft.com/office/powerpoint/2010/main" val="332617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10</a:t>
            </a:fld>
            <a:endParaRPr lang="pl-PL"/>
          </a:p>
        </p:txBody>
      </p:sp>
    </p:spTree>
    <p:extLst>
      <p:ext uri="{BB962C8B-B14F-4D97-AF65-F5344CB8AC3E}">
        <p14:creationId xmlns:p14="http://schemas.microsoft.com/office/powerpoint/2010/main" val="496896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11</a:t>
            </a:fld>
            <a:endParaRPr lang="pl-PL"/>
          </a:p>
        </p:txBody>
      </p:sp>
    </p:spTree>
    <p:extLst>
      <p:ext uri="{BB962C8B-B14F-4D97-AF65-F5344CB8AC3E}">
        <p14:creationId xmlns:p14="http://schemas.microsoft.com/office/powerpoint/2010/main" val="3856557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12</a:t>
            </a:fld>
            <a:endParaRPr lang="pl-PL"/>
          </a:p>
        </p:txBody>
      </p:sp>
    </p:spTree>
    <p:extLst>
      <p:ext uri="{BB962C8B-B14F-4D97-AF65-F5344CB8AC3E}">
        <p14:creationId xmlns:p14="http://schemas.microsoft.com/office/powerpoint/2010/main" val="4107005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13</a:t>
            </a:fld>
            <a:endParaRPr lang="pl-PL"/>
          </a:p>
        </p:txBody>
      </p:sp>
    </p:spTree>
    <p:extLst>
      <p:ext uri="{BB962C8B-B14F-4D97-AF65-F5344CB8AC3E}">
        <p14:creationId xmlns:p14="http://schemas.microsoft.com/office/powerpoint/2010/main" val="2027228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14</a:t>
            </a:fld>
            <a:endParaRPr lang="pl-PL"/>
          </a:p>
        </p:txBody>
      </p:sp>
    </p:spTree>
    <p:extLst>
      <p:ext uri="{BB962C8B-B14F-4D97-AF65-F5344CB8AC3E}">
        <p14:creationId xmlns:p14="http://schemas.microsoft.com/office/powerpoint/2010/main" val="2944263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15</a:t>
            </a:fld>
            <a:endParaRPr lang="pl-PL"/>
          </a:p>
        </p:txBody>
      </p:sp>
    </p:spTree>
    <p:extLst>
      <p:ext uri="{BB962C8B-B14F-4D97-AF65-F5344CB8AC3E}">
        <p14:creationId xmlns:p14="http://schemas.microsoft.com/office/powerpoint/2010/main" val="3818451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16</a:t>
            </a:fld>
            <a:endParaRPr lang="pl-PL"/>
          </a:p>
        </p:txBody>
      </p:sp>
    </p:spTree>
    <p:extLst>
      <p:ext uri="{BB962C8B-B14F-4D97-AF65-F5344CB8AC3E}">
        <p14:creationId xmlns:p14="http://schemas.microsoft.com/office/powerpoint/2010/main" val="1147800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17</a:t>
            </a:fld>
            <a:endParaRPr lang="pl-PL"/>
          </a:p>
        </p:txBody>
      </p:sp>
    </p:spTree>
    <p:extLst>
      <p:ext uri="{BB962C8B-B14F-4D97-AF65-F5344CB8AC3E}">
        <p14:creationId xmlns:p14="http://schemas.microsoft.com/office/powerpoint/2010/main" val="838311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18</a:t>
            </a:fld>
            <a:endParaRPr lang="pl-PL"/>
          </a:p>
        </p:txBody>
      </p:sp>
    </p:spTree>
    <p:extLst>
      <p:ext uri="{BB962C8B-B14F-4D97-AF65-F5344CB8AC3E}">
        <p14:creationId xmlns:p14="http://schemas.microsoft.com/office/powerpoint/2010/main" val="3411722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19</a:t>
            </a:fld>
            <a:endParaRPr lang="pl-PL"/>
          </a:p>
        </p:txBody>
      </p:sp>
    </p:spTree>
    <p:extLst>
      <p:ext uri="{BB962C8B-B14F-4D97-AF65-F5344CB8AC3E}">
        <p14:creationId xmlns:p14="http://schemas.microsoft.com/office/powerpoint/2010/main" val="2480533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20</a:t>
            </a:fld>
            <a:endParaRPr lang="pl-PL"/>
          </a:p>
        </p:txBody>
      </p:sp>
    </p:spTree>
    <p:extLst>
      <p:ext uri="{BB962C8B-B14F-4D97-AF65-F5344CB8AC3E}">
        <p14:creationId xmlns:p14="http://schemas.microsoft.com/office/powerpoint/2010/main" val="1138575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21</a:t>
            </a:fld>
            <a:endParaRPr lang="pl-PL"/>
          </a:p>
        </p:txBody>
      </p:sp>
    </p:spTree>
    <p:extLst>
      <p:ext uri="{BB962C8B-B14F-4D97-AF65-F5344CB8AC3E}">
        <p14:creationId xmlns:p14="http://schemas.microsoft.com/office/powerpoint/2010/main" val="1124468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22</a:t>
            </a:fld>
            <a:endParaRPr lang="pl-PL"/>
          </a:p>
        </p:txBody>
      </p:sp>
    </p:spTree>
    <p:extLst>
      <p:ext uri="{BB962C8B-B14F-4D97-AF65-F5344CB8AC3E}">
        <p14:creationId xmlns:p14="http://schemas.microsoft.com/office/powerpoint/2010/main" val="2149170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23</a:t>
            </a:fld>
            <a:endParaRPr lang="pl-PL"/>
          </a:p>
        </p:txBody>
      </p:sp>
    </p:spTree>
    <p:extLst>
      <p:ext uri="{BB962C8B-B14F-4D97-AF65-F5344CB8AC3E}">
        <p14:creationId xmlns:p14="http://schemas.microsoft.com/office/powerpoint/2010/main" val="2846692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24</a:t>
            </a:fld>
            <a:endParaRPr lang="pl-PL"/>
          </a:p>
        </p:txBody>
      </p:sp>
    </p:spTree>
    <p:extLst>
      <p:ext uri="{BB962C8B-B14F-4D97-AF65-F5344CB8AC3E}">
        <p14:creationId xmlns:p14="http://schemas.microsoft.com/office/powerpoint/2010/main" val="962800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25</a:t>
            </a:fld>
            <a:endParaRPr lang="pl-PL"/>
          </a:p>
        </p:txBody>
      </p:sp>
    </p:spTree>
    <p:extLst>
      <p:ext uri="{BB962C8B-B14F-4D97-AF65-F5344CB8AC3E}">
        <p14:creationId xmlns:p14="http://schemas.microsoft.com/office/powerpoint/2010/main" val="3718143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26</a:t>
            </a:fld>
            <a:endParaRPr lang="pl-PL"/>
          </a:p>
        </p:txBody>
      </p:sp>
    </p:spTree>
    <p:extLst>
      <p:ext uri="{BB962C8B-B14F-4D97-AF65-F5344CB8AC3E}">
        <p14:creationId xmlns:p14="http://schemas.microsoft.com/office/powerpoint/2010/main" val="11422987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27</a:t>
            </a:fld>
            <a:endParaRPr lang="pl-PL"/>
          </a:p>
        </p:txBody>
      </p:sp>
    </p:spTree>
    <p:extLst>
      <p:ext uri="{BB962C8B-B14F-4D97-AF65-F5344CB8AC3E}">
        <p14:creationId xmlns:p14="http://schemas.microsoft.com/office/powerpoint/2010/main" val="1972505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28</a:t>
            </a:fld>
            <a:endParaRPr lang="pl-PL"/>
          </a:p>
        </p:txBody>
      </p:sp>
    </p:spTree>
    <p:extLst>
      <p:ext uri="{BB962C8B-B14F-4D97-AF65-F5344CB8AC3E}">
        <p14:creationId xmlns:p14="http://schemas.microsoft.com/office/powerpoint/2010/main" val="41457594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29</a:t>
            </a:fld>
            <a:endParaRPr lang="pl-PL"/>
          </a:p>
        </p:txBody>
      </p:sp>
    </p:spTree>
    <p:extLst>
      <p:ext uri="{BB962C8B-B14F-4D97-AF65-F5344CB8AC3E}">
        <p14:creationId xmlns:p14="http://schemas.microsoft.com/office/powerpoint/2010/main" val="2406181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30</a:t>
            </a:fld>
            <a:endParaRPr lang="pl-PL"/>
          </a:p>
        </p:txBody>
      </p:sp>
    </p:spTree>
    <p:extLst>
      <p:ext uri="{BB962C8B-B14F-4D97-AF65-F5344CB8AC3E}">
        <p14:creationId xmlns:p14="http://schemas.microsoft.com/office/powerpoint/2010/main" val="4149557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31</a:t>
            </a:fld>
            <a:endParaRPr lang="pl-PL"/>
          </a:p>
        </p:txBody>
      </p:sp>
    </p:spTree>
    <p:extLst>
      <p:ext uri="{BB962C8B-B14F-4D97-AF65-F5344CB8AC3E}">
        <p14:creationId xmlns:p14="http://schemas.microsoft.com/office/powerpoint/2010/main" val="3674177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32</a:t>
            </a:fld>
            <a:endParaRPr lang="pl-PL"/>
          </a:p>
        </p:txBody>
      </p:sp>
    </p:spTree>
    <p:extLst>
      <p:ext uri="{BB962C8B-B14F-4D97-AF65-F5344CB8AC3E}">
        <p14:creationId xmlns:p14="http://schemas.microsoft.com/office/powerpoint/2010/main" val="269500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33</a:t>
            </a:fld>
            <a:endParaRPr lang="pl-PL"/>
          </a:p>
        </p:txBody>
      </p:sp>
    </p:spTree>
    <p:extLst>
      <p:ext uri="{BB962C8B-B14F-4D97-AF65-F5344CB8AC3E}">
        <p14:creationId xmlns:p14="http://schemas.microsoft.com/office/powerpoint/2010/main" val="15763566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34</a:t>
            </a:fld>
            <a:endParaRPr lang="pl-PL"/>
          </a:p>
        </p:txBody>
      </p:sp>
    </p:spTree>
    <p:extLst>
      <p:ext uri="{BB962C8B-B14F-4D97-AF65-F5344CB8AC3E}">
        <p14:creationId xmlns:p14="http://schemas.microsoft.com/office/powerpoint/2010/main" val="28297670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35</a:t>
            </a:fld>
            <a:endParaRPr lang="pl-PL"/>
          </a:p>
        </p:txBody>
      </p:sp>
    </p:spTree>
    <p:extLst>
      <p:ext uri="{BB962C8B-B14F-4D97-AF65-F5344CB8AC3E}">
        <p14:creationId xmlns:p14="http://schemas.microsoft.com/office/powerpoint/2010/main" val="6559418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36</a:t>
            </a:fld>
            <a:endParaRPr lang="pl-PL"/>
          </a:p>
        </p:txBody>
      </p:sp>
    </p:spTree>
    <p:extLst>
      <p:ext uri="{BB962C8B-B14F-4D97-AF65-F5344CB8AC3E}">
        <p14:creationId xmlns:p14="http://schemas.microsoft.com/office/powerpoint/2010/main" val="5945276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37</a:t>
            </a:fld>
            <a:endParaRPr lang="pl-PL"/>
          </a:p>
        </p:txBody>
      </p:sp>
    </p:spTree>
    <p:extLst>
      <p:ext uri="{BB962C8B-B14F-4D97-AF65-F5344CB8AC3E}">
        <p14:creationId xmlns:p14="http://schemas.microsoft.com/office/powerpoint/2010/main" val="29490653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38</a:t>
            </a:fld>
            <a:endParaRPr lang="pl-PL"/>
          </a:p>
        </p:txBody>
      </p:sp>
    </p:spTree>
    <p:extLst>
      <p:ext uri="{BB962C8B-B14F-4D97-AF65-F5344CB8AC3E}">
        <p14:creationId xmlns:p14="http://schemas.microsoft.com/office/powerpoint/2010/main" val="11844918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39</a:t>
            </a:fld>
            <a:endParaRPr lang="pl-PL"/>
          </a:p>
        </p:txBody>
      </p:sp>
    </p:spTree>
    <p:extLst>
      <p:ext uri="{BB962C8B-B14F-4D97-AF65-F5344CB8AC3E}">
        <p14:creationId xmlns:p14="http://schemas.microsoft.com/office/powerpoint/2010/main" val="7044567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40</a:t>
            </a:fld>
            <a:endParaRPr lang="pl-PL"/>
          </a:p>
        </p:txBody>
      </p:sp>
    </p:spTree>
    <p:extLst>
      <p:ext uri="{BB962C8B-B14F-4D97-AF65-F5344CB8AC3E}">
        <p14:creationId xmlns:p14="http://schemas.microsoft.com/office/powerpoint/2010/main" val="20878526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41</a:t>
            </a:fld>
            <a:endParaRPr lang="pl-PL"/>
          </a:p>
        </p:txBody>
      </p:sp>
    </p:spTree>
    <p:extLst>
      <p:ext uri="{BB962C8B-B14F-4D97-AF65-F5344CB8AC3E}">
        <p14:creationId xmlns:p14="http://schemas.microsoft.com/office/powerpoint/2010/main" val="16340930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42</a:t>
            </a:fld>
            <a:endParaRPr lang="pl-PL"/>
          </a:p>
        </p:txBody>
      </p:sp>
    </p:spTree>
    <p:extLst>
      <p:ext uri="{BB962C8B-B14F-4D97-AF65-F5344CB8AC3E}">
        <p14:creationId xmlns:p14="http://schemas.microsoft.com/office/powerpoint/2010/main" val="6104162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43</a:t>
            </a:fld>
            <a:endParaRPr lang="pl-PL"/>
          </a:p>
        </p:txBody>
      </p:sp>
    </p:spTree>
    <p:extLst>
      <p:ext uri="{BB962C8B-B14F-4D97-AF65-F5344CB8AC3E}">
        <p14:creationId xmlns:p14="http://schemas.microsoft.com/office/powerpoint/2010/main" val="29543500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44</a:t>
            </a:fld>
            <a:endParaRPr lang="pl-PL"/>
          </a:p>
        </p:txBody>
      </p:sp>
    </p:spTree>
    <p:extLst>
      <p:ext uri="{BB962C8B-B14F-4D97-AF65-F5344CB8AC3E}">
        <p14:creationId xmlns:p14="http://schemas.microsoft.com/office/powerpoint/2010/main" val="23285480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45</a:t>
            </a:fld>
            <a:endParaRPr lang="pl-PL"/>
          </a:p>
        </p:txBody>
      </p:sp>
    </p:spTree>
    <p:extLst>
      <p:ext uri="{BB962C8B-B14F-4D97-AF65-F5344CB8AC3E}">
        <p14:creationId xmlns:p14="http://schemas.microsoft.com/office/powerpoint/2010/main" val="40056725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46</a:t>
            </a:fld>
            <a:endParaRPr lang="pl-PL"/>
          </a:p>
        </p:txBody>
      </p:sp>
    </p:spTree>
    <p:extLst>
      <p:ext uri="{BB962C8B-B14F-4D97-AF65-F5344CB8AC3E}">
        <p14:creationId xmlns:p14="http://schemas.microsoft.com/office/powerpoint/2010/main" val="19134204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47</a:t>
            </a:fld>
            <a:endParaRPr lang="pl-PL"/>
          </a:p>
        </p:txBody>
      </p:sp>
    </p:spTree>
    <p:extLst>
      <p:ext uri="{BB962C8B-B14F-4D97-AF65-F5344CB8AC3E}">
        <p14:creationId xmlns:p14="http://schemas.microsoft.com/office/powerpoint/2010/main" val="40047817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48</a:t>
            </a:fld>
            <a:endParaRPr lang="pl-PL"/>
          </a:p>
        </p:txBody>
      </p:sp>
    </p:spTree>
    <p:extLst>
      <p:ext uri="{BB962C8B-B14F-4D97-AF65-F5344CB8AC3E}">
        <p14:creationId xmlns:p14="http://schemas.microsoft.com/office/powerpoint/2010/main" val="31000293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49</a:t>
            </a:fld>
            <a:endParaRPr lang="pl-PL"/>
          </a:p>
        </p:txBody>
      </p:sp>
    </p:spTree>
    <p:extLst>
      <p:ext uri="{BB962C8B-B14F-4D97-AF65-F5344CB8AC3E}">
        <p14:creationId xmlns:p14="http://schemas.microsoft.com/office/powerpoint/2010/main" val="11625154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50</a:t>
            </a:fld>
            <a:endParaRPr lang="pl-PL"/>
          </a:p>
        </p:txBody>
      </p:sp>
    </p:spTree>
    <p:extLst>
      <p:ext uri="{BB962C8B-B14F-4D97-AF65-F5344CB8AC3E}">
        <p14:creationId xmlns:p14="http://schemas.microsoft.com/office/powerpoint/2010/main" val="42803225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51</a:t>
            </a:fld>
            <a:endParaRPr lang="pl-PL"/>
          </a:p>
        </p:txBody>
      </p:sp>
    </p:spTree>
    <p:extLst>
      <p:ext uri="{BB962C8B-B14F-4D97-AF65-F5344CB8AC3E}">
        <p14:creationId xmlns:p14="http://schemas.microsoft.com/office/powerpoint/2010/main" val="35935856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3FF38EB-4A38-42A8-83C1-1B134F26E45B}" type="slidenum">
              <a:rPr lang="pl-PL" smtClean="0"/>
              <a:t>52</a:t>
            </a:fld>
            <a:endParaRPr lang="pl-PL"/>
          </a:p>
        </p:txBody>
      </p:sp>
    </p:spTree>
    <p:extLst>
      <p:ext uri="{BB962C8B-B14F-4D97-AF65-F5344CB8AC3E}">
        <p14:creationId xmlns:p14="http://schemas.microsoft.com/office/powerpoint/2010/main" val="1845848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bk object 31">
            <a:extLst>
              <a:ext uri="{FF2B5EF4-FFF2-40B4-BE49-F238E27FC236}">
                <a16:creationId xmlns:a16="http://schemas.microsoft.com/office/drawing/2014/main" id="{7DD9434B-17FF-3243-A8FC-B052D93AB8A7}"/>
              </a:ext>
            </a:extLst>
          </p:cNvPr>
          <p:cNvSpPr/>
          <p:nvPr userDrawn="1"/>
        </p:nvSpPr>
        <p:spPr>
          <a:xfrm>
            <a:off x="2145499" y="2211387"/>
            <a:ext cx="3686810" cy="1838325"/>
          </a:xfrm>
          <a:custGeom>
            <a:avLst/>
            <a:gdLst/>
            <a:ahLst/>
            <a:cxnLst/>
            <a:rect l="l" t="t" r="r" b="b"/>
            <a:pathLst>
              <a:path w="3686810" h="1838325">
                <a:moveTo>
                  <a:pt x="0" y="1837804"/>
                </a:moveTo>
                <a:lnTo>
                  <a:pt x="3686251" y="1837804"/>
                </a:lnTo>
                <a:lnTo>
                  <a:pt x="3686251" y="0"/>
                </a:lnTo>
                <a:lnTo>
                  <a:pt x="0" y="0"/>
                </a:lnTo>
                <a:lnTo>
                  <a:pt x="0" y="1837804"/>
                </a:lnTo>
                <a:close/>
              </a:path>
            </a:pathLst>
          </a:custGeom>
          <a:solidFill>
            <a:srgbClr val="17AA52">
              <a:alpha val="91998"/>
            </a:srgbClr>
          </a:solidFill>
        </p:spPr>
        <p:txBody>
          <a:bodyPr wrap="square" lIns="0" tIns="0" rIns="0" bIns="0" rtlCol="0"/>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00BC17A6-4F99-F04F-B546-DD20A7381912}"/>
              </a:ext>
            </a:extLst>
          </p:cNvPr>
          <p:cNvSpPr>
            <a:spLocks noGrp="1"/>
          </p:cNvSpPr>
          <p:nvPr>
            <p:ph type="title"/>
          </p:nvPr>
        </p:nvSpPr>
        <p:spPr>
          <a:xfrm>
            <a:off x="3276600" y="279850"/>
            <a:ext cx="6172200" cy="360680"/>
          </a:xfrm>
        </p:spPr>
        <p:txBody>
          <a:bodyPr lIns="0" tIns="0" rIns="0" bIns="0"/>
          <a:lstStyle>
            <a:lvl1pPr>
              <a:defRPr sz="2200" b="0" i="0">
                <a:solidFill>
                  <a:srgbClr val="001D4D"/>
                </a:solidFill>
                <a:latin typeface="Montserrat-Medium"/>
                <a:cs typeface="Montserrat-Medium"/>
              </a:defRPr>
            </a:lvl1pPr>
          </a:lstStyle>
          <a:p>
            <a:endParaRPr dirty="0"/>
          </a:p>
        </p:txBody>
      </p:sp>
      <p:sp>
        <p:nvSpPr>
          <p:cNvPr id="8" name="object 2">
            <a:extLst>
              <a:ext uri="{FF2B5EF4-FFF2-40B4-BE49-F238E27FC236}">
                <a16:creationId xmlns:a16="http://schemas.microsoft.com/office/drawing/2014/main" id="{27F22EB2-7997-5046-812C-48620DA78649}"/>
              </a:ext>
            </a:extLst>
          </p:cNvPr>
          <p:cNvSpPr txBox="1"/>
          <p:nvPr userDrawn="1"/>
        </p:nvSpPr>
        <p:spPr>
          <a:xfrm>
            <a:off x="268288" y="4708525"/>
            <a:ext cx="1600200" cy="194925"/>
          </a:xfrm>
          <a:prstGeom prst="rect">
            <a:avLst/>
          </a:prstGeom>
        </p:spPr>
        <p:txBody>
          <a:bodyPr vert="horz" wrap="square" lIns="0" tIns="10160" rIns="0" bIns="0" rtlCol="0">
            <a:spAutoFit/>
          </a:bodyPr>
          <a:lstStyle/>
          <a:p>
            <a:pPr marL="12700" marR="5080">
              <a:spcBef>
                <a:spcPts val="80"/>
              </a:spcBef>
            </a:pPr>
            <a:r>
              <a:rPr lang="pl-PL" sz="1200" dirty="0">
                <a:solidFill>
                  <a:srgbClr val="001D4D"/>
                </a:solidFill>
                <a:latin typeface="Arial" panose="020B0604020202020204" pitchFamily="34" charset="0"/>
                <a:cs typeface="Arial" panose="020B0604020202020204" pitchFamily="34" charset="0"/>
              </a:rPr>
              <a:t>www.skwp.pl</a:t>
            </a:r>
          </a:p>
        </p:txBody>
      </p:sp>
      <p:pic>
        <p:nvPicPr>
          <p:cNvPr id="5" name="Obraz 4">
            <a:extLst>
              <a:ext uri="{FF2B5EF4-FFF2-40B4-BE49-F238E27FC236}">
                <a16:creationId xmlns:a16="http://schemas.microsoft.com/office/drawing/2014/main" id="{93B4C3A0-DD0D-4D22-ACC1-42DB52E63B6C}"/>
              </a:ext>
            </a:extLst>
          </p:cNvPr>
          <p:cNvPicPr>
            <a:picLocks noChangeAspect="1"/>
          </p:cNvPicPr>
          <p:nvPr userDrawn="1"/>
        </p:nvPicPr>
        <p:blipFill>
          <a:blip r:embed="rId2"/>
          <a:stretch>
            <a:fillRect/>
          </a:stretch>
        </p:blipFill>
        <p:spPr>
          <a:xfrm>
            <a:off x="0" y="1127125"/>
            <a:ext cx="1868606" cy="809367"/>
          </a:xfrm>
          <a:prstGeom prst="rect">
            <a:avLst/>
          </a:prstGeom>
        </p:spPr>
      </p:pic>
      <p:pic>
        <p:nvPicPr>
          <p:cNvPr id="9" name="Obraz 8">
            <a:extLst>
              <a:ext uri="{FF2B5EF4-FFF2-40B4-BE49-F238E27FC236}">
                <a16:creationId xmlns:a16="http://schemas.microsoft.com/office/drawing/2014/main" id="{E421B94B-746E-4B98-8C0A-825181640F18}"/>
              </a:ext>
            </a:extLst>
          </p:cNvPr>
          <p:cNvPicPr>
            <a:picLocks noChangeAspect="1"/>
          </p:cNvPicPr>
          <p:nvPr userDrawn="1"/>
        </p:nvPicPr>
        <p:blipFill>
          <a:blip r:embed="rId3"/>
          <a:stretch>
            <a:fillRect/>
          </a:stretch>
        </p:blipFill>
        <p:spPr>
          <a:xfrm>
            <a:off x="7620" y="746125"/>
            <a:ext cx="1843295" cy="506614"/>
          </a:xfrm>
          <a:prstGeom prst="rect">
            <a:avLst/>
          </a:prstGeom>
        </p:spPr>
      </p:pic>
    </p:spTree>
    <p:extLst>
      <p:ext uri="{BB962C8B-B14F-4D97-AF65-F5344CB8AC3E}">
        <p14:creationId xmlns:p14="http://schemas.microsoft.com/office/powerpoint/2010/main" val="1711025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00BC17A6-4F99-F04F-B546-DD20A7381912}"/>
              </a:ext>
            </a:extLst>
          </p:cNvPr>
          <p:cNvSpPr>
            <a:spLocks noGrp="1"/>
          </p:cNvSpPr>
          <p:nvPr>
            <p:ph type="title"/>
          </p:nvPr>
        </p:nvSpPr>
        <p:spPr>
          <a:xfrm>
            <a:off x="2514600" y="279850"/>
            <a:ext cx="6172200" cy="360680"/>
          </a:xfrm>
        </p:spPr>
        <p:txBody>
          <a:bodyPr lIns="0" tIns="0" rIns="0" bIns="0"/>
          <a:lstStyle>
            <a:lvl1pPr>
              <a:defRPr sz="2200" b="0" i="0">
                <a:solidFill>
                  <a:srgbClr val="001D4D"/>
                </a:solidFill>
                <a:latin typeface="Montserrat-Medium"/>
                <a:cs typeface="Montserrat-Medium"/>
              </a:defRPr>
            </a:lvl1pPr>
          </a:lstStyle>
          <a:p>
            <a:endParaRPr dirty="0"/>
          </a:p>
        </p:txBody>
      </p:sp>
      <p:sp>
        <p:nvSpPr>
          <p:cNvPr id="8" name="object 2">
            <a:extLst>
              <a:ext uri="{FF2B5EF4-FFF2-40B4-BE49-F238E27FC236}">
                <a16:creationId xmlns:a16="http://schemas.microsoft.com/office/drawing/2014/main" id="{27F22EB2-7997-5046-812C-48620DA78649}"/>
              </a:ext>
            </a:extLst>
          </p:cNvPr>
          <p:cNvSpPr txBox="1"/>
          <p:nvPr userDrawn="1"/>
        </p:nvSpPr>
        <p:spPr>
          <a:xfrm>
            <a:off x="268288" y="4708525"/>
            <a:ext cx="1600200" cy="194925"/>
          </a:xfrm>
          <a:prstGeom prst="rect">
            <a:avLst/>
          </a:prstGeom>
        </p:spPr>
        <p:txBody>
          <a:bodyPr vert="horz" wrap="square" lIns="0" tIns="10160" rIns="0" bIns="0" rtlCol="0">
            <a:spAutoFit/>
          </a:bodyPr>
          <a:lstStyle/>
          <a:p>
            <a:pPr marL="12700" marR="5080">
              <a:spcBef>
                <a:spcPts val="80"/>
              </a:spcBef>
            </a:pPr>
            <a:r>
              <a:rPr lang="pl-PL" sz="1200" dirty="0">
                <a:solidFill>
                  <a:srgbClr val="001D4D"/>
                </a:solidFill>
                <a:latin typeface="Arial" panose="020B0604020202020204" pitchFamily="34" charset="0"/>
                <a:cs typeface="Arial" panose="020B0604020202020204" pitchFamily="34" charset="0"/>
              </a:rPr>
              <a:t>www.skwp.pl</a:t>
            </a:r>
          </a:p>
        </p:txBody>
      </p:sp>
      <p:pic>
        <p:nvPicPr>
          <p:cNvPr id="2" name="Obraz 1">
            <a:extLst>
              <a:ext uri="{FF2B5EF4-FFF2-40B4-BE49-F238E27FC236}">
                <a16:creationId xmlns:a16="http://schemas.microsoft.com/office/drawing/2014/main" id="{55C1B2C6-B15E-4F51-B14F-DB439F421FE5}"/>
              </a:ext>
            </a:extLst>
          </p:cNvPr>
          <p:cNvPicPr>
            <a:picLocks noChangeAspect="1"/>
          </p:cNvPicPr>
          <p:nvPr userDrawn="1"/>
        </p:nvPicPr>
        <p:blipFill>
          <a:blip r:embed="rId2"/>
          <a:stretch>
            <a:fillRect/>
          </a:stretch>
        </p:blipFill>
        <p:spPr>
          <a:xfrm>
            <a:off x="0" y="1203325"/>
            <a:ext cx="1921281" cy="832183"/>
          </a:xfrm>
          <a:prstGeom prst="rect">
            <a:avLst/>
          </a:prstGeom>
        </p:spPr>
      </p:pic>
      <p:pic>
        <p:nvPicPr>
          <p:cNvPr id="3" name="Obraz 2">
            <a:extLst>
              <a:ext uri="{FF2B5EF4-FFF2-40B4-BE49-F238E27FC236}">
                <a16:creationId xmlns:a16="http://schemas.microsoft.com/office/drawing/2014/main" id="{A83FF98A-E83E-4FB4-B75D-C96E2B4D7A9D}"/>
              </a:ext>
            </a:extLst>
          </p:cNvPr>
          <p:cNvPicPr>
            <a:picLocks noChangeAspect="1"/>
          </p:cNvPicPr>
          <p:nvPr userDrawn="1"/>
        </p:nvPicPr>
        <p:blipFill>
          <a:blip r:embed="rId3"/>
          <a:stretch>
            <a:fillRect/>
          </a:stretch>
        </p:blipFill>
        <p:spPr>
          <a:xfrm>
            <a:off x="22860" y="746125"/>
            <a:ext cx="1843295" cy="506614"/>
          </a:xfrm>
          <a:prstGeom prst="rect">
            <a:avLst/>
          </a:prstGeom>
        </p:spPr>
      </p:pic>
    </p:spTree>
    <p:extLst>
      <p:ext uri="{BB962C8B-B14F-4D97-AF65-F5344CB8AC3E}">
        <p14:creationId xmlns:p14="http://schemas.microsoft.com/office/powerpoint/2010/main" val="22010769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51369" y="279850"/>
            <a:ext cx="8241261" cy="360680"/>
          </a:xfrm>
          <a:prstGeom prst="rect">
            <a:avLst/>
          </a:prstGeom>
        </p:spPr>
        <p:txBody>
          <a:bodyPr wrap="square" lIns="0" tIns="0" rIns="0" bIns="0">
            <a:spAutoFit/>
          </a:bodyPr>
          <a:lstStyle>
            <a:lvl1pPr>
              <a:defRPr sz="2200" b="0" i="0">
                <a:solidFill>
                  <a:srgbClr val="001D4D"/>
                </a:solidFill>
                <a:latin typeface="Montserrat-Medium"/>
                <a:cs typeface="Montserrat-Medium"/>
              </a:defRPr>
            </a:lvl1pPr>
          </a:lstStyle>
          <a:p>
            <a:endParaRPr/>
          </a:p>
        </p:txBody>
      </p:sp>
      <p:sp>
        <p:nvSpPr>
          <p:cNvPr id="3" name="Holder 3"/>
          <p:cNvSpPr>
            <a:spLocks noGrp="1"/>
          </p:cNvSpPr>
          <p:nvPr>
            <p:ph type="body" idx="1"/>
          </p:nvPr>
        </p:nvSpPr>
        <p:spPr>
          <a:xfrm>
            <a:off x="457200" y="1184465"/>
            <a:ext cx="8229600" cy="3398901"/>
          </a:xfrm>
          <a:prstGeom prst="rect">
            <a:avLst/>
          </a:prstGeom>
        </p:spPr>
        <p:txBody>
          <a:bodyPr wrap="square" lIns="0" tIns="0" rIns="0" bIns="0">
            <a:spAutoFit/>
          </a:bodyPr>
          <a:lstStyle>
            <a:lvl1pPr>
              <a:defRPr/>
            </a:lvl1pPr>
          </a:lstStyle>
          <a:p>
            <a:endParaRPr dirty="0"/>
          </a:p>
        </p:txBody>
      </p:sp>
      <p:sp>
        <p:nvSpPr>
          <p:cNvPr id="4" name="Holder 4"/>
          <p:cNvSpPr>
            <a:spLocks noGrp="1"/>
          </p:cNvSpPr>
          <p:nvPr>
            <p:ph type="ftr" sz="quarter" idx="5"/>
          </p:nvPr>
        </p:nvSpPr>
        <p:spPr>
          <a:xfrm>
            <a:off x="3108960" y="4789360"/>
            <a:ext cx="2926080" cy="25749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9360"/>
            <a:ext cx="2103120" cy="25749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2/16/2021</a:t>
            </a:fld>
            <a:endParaRPr lang="en-US"/>
          </a:p>
        </p:txBody>
      </p:sp>
      <p:sp>
        <p:nvSpPr>
          <p:cNvPr id="6" name="Holder 6"/>
          <p:cNvSpPr>
            <a:spLocks noGrp="1"/>
          </p:cNvSpPr>
          <p:nvPr>
            <p:ph type="sldNum" sz="quarter" idx="7"/>
          </p:nvPr>
        </p:nvSpPr>
        <p:spPr>
          <a:xfrm>
            <a:off x="6583680" y="4789360"/>
            <a:ext cx="2103120" cy="25749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
        <p:nvSpPr>
          <p:cNvPr id="7" name="Rectangle 6">
            <a:extLst>
              <a:ext uri="{FF2B5EF4-FFF2-40B4-BE49-F238E27FC236}">
                <a16:creationId xmlns:a16="http://schemas.microsoft.com/office/drawing/2014/main" id="{2F340C78-3B22-4A46-A96E-A28D43580602}"/>
              </a:ext>
            </a:extLst>
          </p:cNvPr>
          <p:cNvSpPr/>
          <p:nvPr userDrawn="1"/>
        </p:nvSpPr>
        <p:spPr>
          <a:xfrm>
            <a:off x="8839200" y="4841875"/>
            <a:ext cx="304800" cy="304800"/>
          </a:xfrm>
          <a:prstGeom prst="rect">
            <a:avLst/>
          </a:prstGeom>
          <a:solidFill>
            <a:srgbClr val="00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Holder 6">
            <a:extLst>
              <a:ext uri="{FF2B5EF4-FFF2-40B4-BE49-F238E27FC236}">
                <a16:creationId xmlns:a16="http://schemas.microsoft.com/office/drawing/2014/main" id="{2035A67A-E26B-0647-AC43-F7324CA66DFB}"/>
              </a:ext>
            </a:extLst>
          </p:cNvPr>
          <p:cNvSpPr txBox="1">
            <a:spLocks/>
          </p:cNvSpPr>
          <p:nvPr userDrawn="1"/>
        </p:nvSpPr>
        <p:spPr>
          <a:xfrm>
            <a:off x="8839200" y="4917331"/>
            <a:ext cx="304800" cy="172194"/>
          </a:xfrm>
          <a:prstGeom prst="rect">
            <a:avLst/>
          </a:prstGeom>
        </p:spPr>
        <p:txBody>
          <a:bodyPr lIns="0" tIns="0" rIns="0" bIns="0"/>
          <a:lstStyle>
            <a:defPPr>
              <a:defRPr lang="pl-PL"/>
            </a:defPPr>
            <a:lvl1pPr marL="0" algn="r" defTabSz="914400" rtl="0" eaLnBrk="1" latinLnBrk="0" hangingPunct="1">
              <a:defRPr sz="1000" b="1" i="0" kern="1200">
                <a:solidFill>
                  <a:schemeClr val="bg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DBE421C-5FFB-7042-8D5F-A618190A6C03}" type="slidenum">
              <a:rPr lang="pl-PL" b="0" i="0" smtClean="0">
                <a:latin typeface="Arial" panose="020B0604020202020204" pitchFamily="34" charset="0"/>
                <a:cs typeface="Arial" panose="020B0604020202020204" pitchFamily="34" charset="0"/>
              </a:rPr>
              <a:pPr algn="ctr"/>
              <a:t>‹#›</a:t>
            </a:fld>
            <a:endParaRPr lang="pl-PL" b="0" i="0" dirty="0">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6" r:id="rId2"/>
    <p:sldLayoutId id="2147483667" r:id="rId3"/>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6" descr="Obraz zawierający tekst&#10;&#10;Opis wygenerowany automatycznie">
            <a:extLst>
              <a:ext uri="{FF2B5EF4-FFF2-40B4-BE49-F238E27FC236}">
                <a16:creationId xmlns:a16="http://schemas.microsoft.com/office/drawing/2014/main" id="{22A7EF4F-5426-42AC-A678-EA465368E7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1766" y="288925"/>
            <a:ext cx="6791282" cy="4378962"/>
          </a:xfrm>
          <a:prstGeom prst="rect">
            <a:avLst/>
          </a:prstGeom>
        </p:spPr>
      </p:pic>
      <p:sp>
        <p:nvSpPr>
          <p:cNvPr id="8" name="Rectangle 7">
            <a:extLst>
              <a:ext uri="{FF2B5EF4-FFF2-40B4-BE49-F238E27FC236}">
                <a16:creationId xmlns:a16="http://schemas.microsoft.com/office/drawing/2014/main" id="{DF8DACBD-CBC8-7245-B28C-A8537385851F}"/>
              </a:ext>
            </a:extLst>
          </p:cNvPr>
          <p:cNvSpPr/>
          <p:nvPr/>
        </p:nvSpPr>
        <p:spPr>
          <a:xfrm>
            <a:off x="2081765" y="288925"/>
            <a:ext cx="4928635" cy="2209800"/>
          </a:xfrm>
          <a:prstGeom prst="rect">
            <a:avLst/>
          </a:prstGeom>
          <a:solidFill>
            <a:srgbClr val="49BA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0170" algn="ctr">
              <a:spcAft>
                <a:spcPts val="1000"/>
              </a:spcAft>
            </a:pPr>
            <a:endParaRPr lang="pl-PL" sz="2400" b="1" dirty="0">
              <a:solidFill>
                <a:srgbClr val="001C4D"/>
              </a:solidFill>
              <a:ea typeface="Calibri" panose="020F0502020204030204" pitchFamily="34" charset="0"/>
              <a:cs typeface="Times New Roman" panose="02020603050405020304" pitchFamily="18" charset="0"/>
            </a:endParaRPr>
          </a:p>
          <a:p>
            <a:pPr marL="90170" algn="ctr">
              <a:spcAft>
                <a:spcPts val="1000"/>
              </a:spcAft>
            </a:pPr>
            <a:r>
              <a:rPr lang="pl-PL" sz="2800" b="1" dirty="0" err="1">
                <a:solidFill>
                  <a:srgbClr val="001C4D"/>
                </a:solidFill>
                <a:ea typeface="Calibri" panose="020F0502020204030204" pitchFamily="34" charset="0"/>
                <a:cs typeface="Times New Roman" panose="02020603050405020304" pitchFamily="18" charset="0"/>
              </a:rPr>
              <a:t>Slim</a:t>
            </a:r>
            <a:r>
              <a:rPr lang="pl-PL" sz="2800" b="1" dirty="0">
                <a:solidFill>
                  <a:srgbClr val="001C4D"/>
                </a:solidFill>
                <a:ea typeface="Calibri" panose="020F0502020204030204" pitchFamily="34" charset="0"/>
                <a:cs typeface="Times New Roman" panose="02020603050405020304" pitchFamily="18" charset="0"/>
              </a:rPr>
              <a:t> VAT </a:t>
            </a:r>
            <a:endParaRPr lang="pl-PL" sz="2800" dirty="0">
              <a:solidFill>
                <a:srgbClr val="001C4D"/>
              </a:solidFill>
              <a:ea typeface="Calibri" panose="020F0502020204030204" pitchFamily="34" charset="0"/>
              <a:cs typeface="Times New Roman" panose="02020603050405020304" pitchFamily="18" charset="0"/>
            </a:endParaRPr>
          </a:p>
          <a:p>
            <a:pPr marL="90170" algn="ctr">
              <a:spcAft>
                <a:spcPts val="1000"/>
              </a:spcAft>
            </a:pPr>
            <a:r>
              <a:rPr lang="pl-PL" b="1" dirty="0" smtClean="0">
                <a:solidFill>
                  <a:srgbClr val="001C4D"/>
                </a:solidFill>
                <a:ea typeface="Calibri" panose="020F0502020204030204" pitchFamily="34" charset="0"/>
                <a:cs typeface="Times New Roman" panose="02020603050405020304" pitchFamily="18" charset="0"/>
              </a:rPr>
              <a:t>Aspekty praktyczne </a:t>
            </a:r>
          </a:p>
          <a:p>
            <a:pPr marL="90170" algn="ctr">
              <a:spcAft>
                <a:spcPts val="1000"/>
              </a:spcAft>
            </a:pPr>
            <a:r>
              <a:rPr lang="pl-PL" b="1" dirty="0" smtClean="0">
                <a:solidFill>
                  <a:srgbClr val="001C4D"/>
                </a:solidFill>
                <a:ea typeface="Calibri" panose="020F0502020204030204" pitchFamily="34" charset="0"/>
                <a:cs typeface="Times New Roman" panose="02020603050405020304" pitchFamily="18" charset="0"/>
              </a:rPr>
              <a:t>w codziennej pracy księgowego</a:t>
            </a:r>
            <a:endParaRPr lang="pl-PL" dirty="0">
              <a:solidFill>
                <a:srgbClr val="001C4D"/>
              </a:solidFill>
              <a:ea typeface="Calibri" panose="020F0502020204030204" pitchFamily="34" charset="0"/>
              <a:cs typeface="Times New Roman" panose="02020603050405020304" pitchFamily="18" charset="0"/>
            </a:endParaRPr>
          </a:p>
          <a:p>
            <a:pPr marL="90170" algn="ctr">
              <a:lnSpc>
                <a:spcPct val="150000"/>
              </a:lnSpc>
            </a:pPr>
            <a:r>
              <a:rPr lang="pl-PL" b="1" dirty="0">
                <a:solidFill>
                  <a:srgbClr val="002060"/>
                </a:solidFill>
                <a:ea typeface="Calibri" panose="020F0502020204030204" pitchFamily="34" charset="0"/>
                <a:cs typeface="Arial" panose="020B0604020202020204" pitchFamily="34" charset="0"/>
              </a:rPr>
              <a:t>17 lutego 2021 r</a:t>
            </a:r>
            <a:r>
              <a:rPr lang="pl-PL" b="1" dirty="0" smtClean="0">
                <a:solidFill>
                  <a:srgbClr val="002060"/>
                </a:solidFill>
                <a:ea typeface="Calibri" panose="020F0502020204030204" pitchFamily="34" charset="0"/>
                <a:cs typeface="Arial" panose="020B0604020202020204" pitchFamily="34" charset="0"/>
              </a:rPr>
              <a:t>.</a:t>
            </a:r>
            <a:endParaRPr lang="pl-PL" dirty="0"/>
          </a:p>
        </p:txBody>
      </p:sp>
      <p:sp>
        <p:nvSpPr>
          <p:cNvPr id="4" name="object 8">
            <a:extLst>
              <a:ext uri="{FF2B5EF4-FFF2-40B4-BE49-F238E27FC236}">
                <a16:creationId xmlns:a16="http://schemas.microsoft.com/office/drawing/2014/main" id="{8EA3C110-C5BC-CF43-89D8-5B131A8B5F59}"/>
              </a:ext>
            </a:extLst>
          </p:cNvPr>
          <p:cNvSpPr/>
          <p:nvPr/>
        </p:nvSpPr>
        <p:spPr>
          <a:xfrm>
            <a:off x="2564882" y="1965325"/>
            <a:ext cx="3962400" cy="45719"/>
          </a:xfrm>
          <a:custGeom>
            <a:avLst/>
            <a:gdLst/>
            <a:ahLst/>
            <a:cxnLst/>
            <a:rect l="l" t="t" r="r" b="b"/>
            <a:pathLst>
              <a:path w="767714">
                <a:moveTo>
                  <a:pt x="0" y="0"/>
                </a:moveTo>
                <a:lnTo>
                  <a:pt x="767181" y="0"/>
                </a:lnTo>
              </a:path>
            </a:pathLst>
          </a:custGeom>
          <a:ln w="23482">
            <a:solidFill>
              <a:srgbClr val="FFFFFF"/>
            </a:solidFill>
          </a:ln>
        </p:spPr>
        <p:txBody>
          <a:bodyPr wrap="square" lIns="0" tIns="0" rIns="0" bIns="0" rtlCol="0"/>
          <a:lstStyle/>
          <a:p>
            <a:endParaRPr/>
          </a:p>
        </p:txBody>
      </p:sp>
      <p:pic>
        <p:nvPicPr>
          <p:cNvPr id="17" name="Picture 16">
            <a:extLst>
              <a:ext uri="{FF2B5EF4-FFF2-40B4-BE49-F238E27FC236}">
                <a16:creationId xmlns:a16="http://schemas.microsoft.com/office/drawing/2014/main" id="{1B08C852-F816-8644-B430-2CD163C924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288" y="288925"/>
            <a:ext cx="685800" cy="685800"/>
          </a:xfrm>
          <a:prstGeom prst="rect">
            <a:avLst/>
          </a:prstGeom>
        </p:spPr>
      </p:pic>
      <p:sp>
        <p:nvSpPr>
          <p:cNvPr id="18" name="object 2">
            <a:extLst>
              <a:ext uri="{FF2B5EF4-FFF2-40B4-BE49-F238E27FC236}">
                <a16:creationId xmlns:a16="http://schemas.microsoft.com/office/drawing/2014/main" id="{8340E6FE-5E53-8847-A374-3064D4C05A54}"/>
              </a:ext>
            </a:extLst>
          </p:cNvPr>
          <p:cNvSpPr txBox="1"/>
          <p:nvPr/>
        </p:nvSpPr>
        <p:spPr>
          <a:xfrm>
            <a:off x="268288" y="1101730"/>
            <a:ext cx="1600200" cy="392415"/>
          </a:xfrm>
          <a:prstGeom prst="rect">
            <a:avLst/>
          </a:prstGeom>
        </p:spPr>
        <p:txBody>
          <a:bodyPr vert="horz" wrap="square" lIns="0" tIns="10160" rIns="0" bIns="0" rtlCol="0">
            <a:spAutoFit/>
          </a:bodyPr>
          <a:lstStyle/>
          <a:p>
            <a:pPr marL="12700" marR="5080">
              <a:spcBef>
                <a:spcPts val="80"/>
              </a:spcBef>
            </a:pPr>
            <a:r>
              <a:rPr lang="pl-PL" sz="1200" dirty="0">
                <a:solidFill>
                  <a:srgbClr val="001D4D"/>
                </a:solidFill>
                <a:latin typeface="Arial" panose="020B0604020202020204" pitchFamily="34" charset="0"/>
                <a:cs typeface="Arial" panose="020B0604020202020204" pitchFamily="34" charset="0"/>
              </a:rPr>
              <a:t>Stowarzyszenie</a:t>
            </a:r>
          </a:p>
          <a:p>
            <a:pPr marL="12700" marR="5080">
              <a:spcBef>
                <a:spcPts val="80"/>
              </a:spcBef>
            </a:pPr>
            <a:r>
              <a:rPr lang="pl-PL" sz="1200" dirty="0">
                <a:solidFill>
                  <a:srgbClr val="001D4D"/>
                </a:solidFill>
                <a:latin typeface="Arial" panose="020B0604020202020204" pitchFamily="34" charset="0"/>
                <a:cs typeface="Arial" panose="020B0604020202020204" pitchFamily="34" charset="0"/>
              </a:rPr>
              <a:t>Księgowych w Polsce</a:t>
            </a:r>
          </a:p>
        </p:txBody>
      </p:sp>
      <p:sp>
        <p:nvSpPr>
          <p:cNvPr id="19" name="object 2">
            <a:extLst>
              <a:ext uri="{FF2B5EF4-FFF2-40B4-BE49-F238E27FC236}">
                <a16:creationId xmlns:a16="http://schemas.microsoft.com/office/drawing/2014/main" id="{FF4BB460-FBFA-AA47-92AC-5483E09C917F}"/>
              </a:ext>
            </a:extLst>
          </p:cNvPr>
          <p:cNvSpPr txBox="1"/>
          <p:nvPr/>
        </p:nvSpPr>
        <p:spPr>
          <a:xfrm>
            <a:off x="268288" y="4708525"/>
            <a:ext cx="1600200" cy="194925"/>
          </a:xfrm>
          <a:prstGeom prst="rect">
            <a:avLst/>
          </a:prstGeom>
        </p:spPr>
        <p:txBody>
          <a:bodyPr vert="horz" wrap="square" lIns="0" tIns="10160" rIns="0" bIns="0" rtlCol="0">
            <a:spAutoFit/>
          </a:bodyPr>
          <a:lstStyle/>
          <a:p>
            <a:pPr marL="12700" marR="5080">
              <a:spcBef>
                <a:spcPts val="80"/>
              </a:spcBef>
            </a:pPr>
            <a:r>
              <a:rPr lang="pl-PL" sz="1200" dirty="0">
                <a:solidFill>
                  <a:srgbClr val="001D4D"/>
                </a:solidFill>
                <a:latin typeface="Arial" panose="020B0604020202020204" pitchFamily="34" charset="0"/>
                <a:cs typeface="Arial" panose="020B0604020202020204" pitchFamily="34" charset="0"/>
              </a:rPr>
              <a:t>www.skwp.pl</a:t>
            </a:r>
          </a:p>
        </p:txBody>
      </p:sp>
      <p:pic>
        <p:nvPicPr>
          <p:cNvPr id="6" name="Obraz 5">
            <a:extLst>
              <a:ext uri="{FF2B5EF4-FFF2-40B4-BE49-F238E27FC236}">
                <a16:creationId xmlns:a16="http://schemas.microsoft.com/office/drawing/2014/main" id="{57FDCF00-AD02-4C1B-B078-F0D4D987A559}"/>
              </a:ext>
            </a:extLst>
          </p:cNvPr>
          <p:cNvPicPr>
            <a:picLocks noChangeAspect="1"/>
          </p:cNvPicPr>
          <p:nvPr/>
        </p:nvPicPr>
        <p:blipFill>
          <a:blip r:embed="rId4"/>
          <a:stretch>
            <a:fillRect/>
          </a:stretch>
        </p:blipFill>
        <p:spPr>
          <a:xfrm>
            <a:off x="152400" y="4556125"/>
            <a:ext cx="1704975" cy="466725"/>
          </a:xfrm>
          <a:prstGeom prst="rect">
            <a:avLst/>
          </a:prstGeom>
        </p:spPr>
      </p:pic>
      <p:pic>
        <p:nvPicPr>
          <p:cNvPr id="11" name="Obraz 10">
            <a:extLst>
              <a:ext uri="{FF2B5EF4-FFF2-40B4-BE49-F238E27FC236}">
                <a16:creationId xmlns:a16="http://schemas.microsoft.com/office/drawing/2014/main" id="{8683080B-16A5-48C0-AB92-F779DD4856AB}"/>
              </a:ext>
            </a:extLst>
          </p:cNvPr>
          <p:cNvPicPr>
            <a:picLocks noChangeAspect="1"/>
          </p:cNvPicPr>
          <p:nvPr/>
        </p:nvPicPr>
        <p:blipFill>
          <a:blip r:embed="rId5"/>
          <a:stretch>
            <a:fillRect/>
          </a:stretch>
        </p:blipFill>
        <p:spPr>
          <a:xfrm>
            <a:off x="1" y="1713973"/>
            <a:ext cx="1868488" cy="867941"/>
          </a:xfrm>
          <a:prstGeom prst="rect">
            <a:avLst/>
          </a:prstGeom>
        </p:spPr>
      </p:pic>
    </p:spTree>
    <p:extLst>
      <p:ext uri="{BB962C8B-B14F-4D97-AF65-F5344CB8AC3E}">
        <p14:creationId xmlns:p14="http://schemas.microsoft.com/office/powerpoint/2010/main" val="3572629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948914"/>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lang="pl-PL" sz="2800" spc="-60" dirty="0">
                <a:latin typeface="Arial" panose="020B0604020202020204" pitchFamily="34" charset="0"/>
                <a:cs typeface="Arial" panose="020B0604020202020204" pitchFamily="34" charset="0"/>
              </a:rPr>
              <a:t>Agenda </a:t>
            </a: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mn-ea"/>
                <a:cs typeface="Arial" panose="020B0604020202020204" pitchFamily="34" charset="0"/>
              </a:rPr>
              <a:t>godz. 11.30-12.30</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mn-ea"/>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2"/>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1734196325"/>
              </p:ext>
            </p:extLst>
          </p:nvPr>
        </p:nvGraphicFramePr>
        <p:xfrm>
          <a:off x="2514600" y="746125"/>
          <a:ext cx="6172200" cy="3962400"/>
        </p:xfrm>
        <a:graphic>
          <a:graphicData uri="http://schemas.openxmlformats.org/drawingml/2006/table">
            <a:tbl>
              <a:tblPr>
                <a:tableStyleId>{5C22544A-7EE6-4342-B048-85BDC9FD1C3A}</a:tableStyleId>
              </a:tblPr>
              <a:tblGrid>
                <a:gridCol w="6172200">
                  <a:extLst>
                    <a:ext uri="{9D8B030D-6E8A-4147-A177-3AD203B41FA5}">
                      <a16:colId xmlns:a16="http://schemas.microsoft.com/office/drawing/2014/main" val="3963533040"/>
                    </a:ext>
                  </a:extLst>
                </a:gridCol>
              </a:tblGrid>
              <a:tr h="3962400">
                <a:tc>
                  <a:txBody>
                    <a:bodyPr/>
                    <a:lstStyle/>
                    <a:p>
                      <a:pPr marL="0" lvl="0" indent="0" algn="l">
                        <a:lnSpc>
                          <a:spcPct val="105000"/>
                        </a:lnSpc>
                        <a:spcAft>
                          <a:spcPts val="0"/>
                        </a:spcAft>
                        <a:buFont typeface="Symbol" panose="05050102010706020507" pitchFamily="18" charset="2"/>
                        <a:buNone/>
                      </a:pPr>
                      <a:endParaRPr lang="pl-PL" sz="18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a:lnSpc>
                          <a:spcPct val="105000"/>
                        </a:lnSpc>
                        <a:spcAft>
                          <a:spcPts val="0"/>
                        </a:spcAft>
                        <a:buFont typeface="Symbol" panose="05050102010706020507" pitchFamily="18" charset="2"/>
                        <a:buNone/>
                      </a:pPr>
                      <a:r>
                        <a:rPr lang="pl-PL" sz="2200" b="1" dirty="0" err="1">
                          <a:solidFill>
                            <a:srgbClr val="001C4D"/>
                          </a:solidFill>
                          <a:effectLst/>
                          <a:latin typeface="Arial" panose="020B0604020202020204" pitchFamily="34" charset="0"/>
                          <a:ea typeface="Calibri" panose="020F0502020204030204" pitchFamily="34" charset="0"/>
                          <a:cs typeface="Arial" panose="020B0604020202020204" pitchFamily="34" charset="0"/>
                        </a:rPr>
                        <a:t>Slim</a:t>
                      </a:r>
                      <a:r>
                        <a:rPr lang="pl-PL" sz="2200" b="1" dirty="0">
                          <a:solidFill>
                            <a:srgbClr val="001C4D"/>
                          </a:solidFill>
                          <a:effectLst/>
                          <a:latin typeface="Arial" panose="020B0604020202020204" pitchFamily="34" charset="0"/>
                          <a:ea typeface="Calibri" panose="020F0502020204030204" pitchFamily="34" charset="0"/>
                          <a:cs typeface="Arial" panose="020B0604020202020204" pitchFamily="34" charset="0"/>
                        </a:rPr>
                        <a:t> VAT</a:t>
                      </a:r>
                    </a:p>
                    <a:p>
                      <a:pPr marL="0" lvl="0" indent="0" algn="l">
                        <a:lnSpc>
                          <a:spcPct val="105000"/>
                        </a:lnSpc>
                        <a:spcAft>
                          <a:spcPts val="0"/>
                        </a:spcAft>
                        <a:buFont typeface="Symbol" panose="05050102010706020507" pitchFamily="18" charset="2"/>
                        <a:buNone/>
                      </a:pPr>
                      <a:r>
                        <a:rPr lang="pl-PL" sz="1800" b="1" dirty="0">
                          <a:solidFill>
                            <a:srgbClr val="001C4D"/>
                          </a:solidFill>
                          <a:effectLst/>
                          <a:latin typeface="Arial" panose="020B0604020202020204" pitchFamily="34" charset="0"/>
                          <a:ea typeface="Calibri" panose="020F0502020204030204" pitchFamily="34" charset="0"/>
                          <a:cs typeface="Arial" panose="020B0604020202020204" pitchFamily="34" charset="0"/>
                        </a:rPr>
                        <a:t> – aspekty praktyczne </a:t>
                      </a:r>
                    </a:p>
                    <a:p>
                      <a:pPr marL="0" lvl="0" indent="0" algn="l">
                        <a:lnSpc>
                          <a:spcPct val="105000"/>
                        </a:lnSpc>
                        <a:spcAft>
                          <a:spcPts val="0"/>
                        </a:spcAft>
                        <a:buFont typeface="Symbol" panose="05050102010706020507" pitchFamily="18" charset="2"/>
                        <a:buNone/>
                      </a:pPr>
                      <a:r>
                        <a:rPr lang="pl-PL" sz="1800" b="1" dirty="0">
                          <a:solidFill>
                            <a:srgbClr val="001C4D"/>
                          </a:solidFill>
                          <a:effectLst/>
                          <a:latin typeface="Arial" panose="020B0604020202020204" pitchFamily="34" charset="0"/>
                          <a:ea typeface="Calibri" panose="020F0502020204030204" pitchFamily="34" charset="0"/>
                          <a:cs typeface="Arial" panose="020B0604020202020204" pitchFamily="34" charset="0"/>
                        </a:rPr>
                        <a:t>w codziennej pracy księgowego </a:t>
                      </a:r>
                    </a:p>
                    <a:p>
                      <a:pPr marL="0" lvl="0" indent="0" algn="l">
                        <a:lnSpc>
                          <a:spcPct val="105000"/>
                        </a:lnSpc>
                        <a:spcAft>
                          <a:spcPts val="0"/>
                        </a:spcAft>
                        <a:buFont typeface="Symbol" panose="05050102010706020507" pitchFamily="18" charset="2"/>
                        <a:buNone/>
                      </a:pPr>
                      <a:endParaRPr lang="pl-PL" sz="18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a:lnSpc>
                          <a:spcPct val="105000"/>
                        </a:lnSpc>
                        <a:spcAft>
                          <a:spcPts val="0"/>
                        </a:spcAft>
                        <a:buFont typeface="Symbol" panose="05050102010706020507" pitchFamily="18" charset="2"/>
                        <a:buNone/>
                      </a:pPr>
                      <a:endParaRPr lang="pl-PL" sz="18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a:lnSpc>
                          <a:spcPct val="105000"/>
                        </a:lnSpc>
                        <a:spcAft>
                          <a:spcPts val="0"/>
                        </a:spcAft>
                        <a:buFont typeface="Symbol" panose="05050102010706020507" pitchFamily="18" charset="2"/>
                        <a:buNone/>
                      </a:pPr>
                      <a:r>
                        <a:rPr lang="pl-PL" sz="1600" b="1" dirty="0">
                          <a:solidFill>
                            <a:srgbClr val="001C4D"/>
                          </a:solidFill>
                          <a:effectLst/>
                          <a:latin typeface="Arial" panose="020B0604020202020204" pitchFamily="34" charset="0"/>
                          <a:ea typeface="Calibri" panose="020F0502020204030204" pitchFamily="34" charset="0"/>
                          <a:cs typeface="Arial" panose="020B0604020202020204" pitchFamily="34" charset="0"/>
                        </a:rPr>
                        <a:t> </a:t>
                      </a:r>
                    </a:p>
                    <a:p>
                      <a:pPr marL="0" lvl="0" indent="0" algn="l">
                        <a:lnSpc>
                          <a:spcPct val="105000"/>
                        </a:lnSpc>
                        <a:spcAft>
                          <a:spcPts val="0"/>
                        </a:spcAft>
                        <a:buFont typeface="Symbol" panose="05050102010706020507" pitchFamily="18" charset="2"/>
                        <a:buNone/>
                      </a:pPr>
                      <a:r>
                        <a:rPr lang="pl-PL" sz="1600" b="1" dirty="0">
                          <a:solidFill>
                            <a:srgbClr val="001C4D"/>
                          </a:solidFill>
                          <a:effectLst/>
                          <a:latin typeface="Arial" panose="020B0604020202020204" pitchFamily="34" charset="0"/>
                          <a:ea typeface="Calibri" panose="020F0502020204030204" pitchFamily="34" charset="0"/>
                          <a:cs typeface="Arial" panose="020B0604020202020204" pitchFamily="34" charset="0"/>
                        </a:rPr>
                        <a:t>               </a:t>
                      </a:r>
                    </a:p>
                    <a:p>
                      <a:pPr marL="0" lvl="0" indent="0" algn="l">
                        <a:lnSpc>
                          <a:spcPct val="105000"/>
                        </a:lnSpc>
                        <a:spcAft>
                          <a:spcPts val="0"/>
                        </a:spcAft>
                        <a:buFont typeface="Symbol" panose="05050102010706020507" pitchFamily="18" charset="2"/>
                        <a:buNone/>
                      </a:pPr>
                      <a:endParaRPr lang="pl-PL" sz="16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eaLnBrk="1" fontAlgn="auto" latinLnBrk="0" hangingPunct="1">
                        <a:lnSpc>
                          <a:spcPct val="105000"/>
                        </a:lnSpc>
                        <a:spcBef>
                          <a:spcPts val="0"/>
                        </a:spcBef>
                        <a:spcAft>
                          <a:spcPts val="0"/>
                        </a:spcAft>
                        <a:buClrTx/>
                        <a:buSzTx/>
                        <a:buFont typeface="Symbol" panose="05050102010706020507" pitchFamily="18" charset="2"/>
                        <a:buNone/>
                        <a:tabLst/>
                        <a:defRPr/>
                      </a:pPr>
                      <a:r>
                        <a:rPr kumimoji="0" lang="pl-PL" sz="1600" b="1"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pl-PL" sz="1600" b="1" i="0" u="none" strike="noStrike" kern="0" cap="none" spc="0" normalizeH="0" baseline="0" noProof="0" dirty="0" smtClean="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Maciej </a:t>
                      </a:r>
                      <a:r>
                        <a:rPr kumimoji="0" lang="pl-PL" sz="1600" b="1"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Rychlicki</a:t>
                      </a:r>
                    </a:p>
                    <a:p>
                      <a:pPr marL="0" marR="0" lvl="0" indent="0" algn="l" defTabSz="914400" eaLnBrk="1" fontAlgn="auto" latinLnBrk="0" hangingPunct="1">
                        <a:lnSpc>
                          <a:spcPct val="105000"/>
                        </a:lnSpc>
                        <a:spcBef>
                          <a:spcPts val="0"/>
                        </a:spcBef>
                        <a:spcAft>
                          <a:spcPts val="0"/>
                        </a:spcAft>
                        <a:buClrTx/>
                        <a:buSzTx/>
                        <a:buFont typeface="Symbol" panose="05050102010706020507" pitchFamily="18" charset="2"/>
                        <a:buNone/>
                        <a:tabLst/>
                        <a:defRPr/>
                      </a:pPr>
                      <a:r>
                        <a:rPr kumimoji="0" lang="pl-PL" sz="1400" b="0" i="0" u="none" strike="noStrike" kern="0" cap="none" spc="0" normalizeH="0" baseline="0" noProof="0" dirty="0" smtClean="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Oddział </a:t>
                      </a:r>
                      <a:r>
                        <a:rPr kumimoji="0" lang="pl-PL" sz="14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Okręgowy w Krakowie SKwP </a:t>
                      </a:r>
                    </a:p>
                    <a:p>
                      <a:pPr marL="0" lvl="0" indent="0" algn="l">
                        <a:lnSpc>
                          <a:spcPct val="105000"/>
                        </a:lnSpc>
                        <a:spcAft>
                          <a:spcPts val="0"/>
                        </a:spcAft>
                        <a:buFont typeface="Symbol" panose="05050102010706020507" pitchFamily="18" charset="2"/>
                        <a:buNone/>
                      </a:pPr>
                      <a:endParaRPr lang="pl-PL" sz="16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a:lnSpc>
                          <a:spcPct val="105000"/>
                        </a:lnSpc>
                        <a:spcAft>
                          <a:spcPts val="0"/>
                        </a:spcAft>
                        <a:buFont typeface="Symbol" panose="05050102010706020507" pitchFamily="18" charset="2"/>
                        <a:buNone/>
                      </a:pPr>
                      <a:endParaRPr lang="pl-PL" sz="16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a:lnSpc>
                          <a:spcPct val="105000"/>
                        </a:lnSpc>
                        <a:spcAft>
                          <a:spcPts val="0"/>
                        </a:spcAft>
                        <a:buFont typeface="Symbol" panose="05050102010706020507" pitchFamily="18" charset="2"/>
                        <a:buNone/>
                      </a:pPr>
                      <a:r>
                        <a:rPr lang="pl-PL" sz="1600" b="1" dirty="0">
                          <a:solidFill>
                            <a:srgbClr val="001C4D"/>
                          </a:solidFill>
                          <a:effectLst/>
                          <a:latin typeface="Arial" panose="020B0604020202020204" pitchFamily="34" charset="0"/>
                          <a:ea typeface="Calibri" panose="020F0502020204030204" pitchFamily="34" charset="0"/>
                          <a:cs typeface="Arial" panose="020B0604020202020204" pitchFamily="34" charset="0"/>
                        </a:rPr>
                        <a:t>                         </a:t>
                      </a:r>
                      <a:endParaRPr lang="pl-PL" sz="1200"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txBody>
                  <a:tcPr marL="89535" marR="89535" marT="0" marB="0"/>
                </a:tc>
                <a:extLst>
                  <a:ext uri="{0D108BD9-81ED-4DB2-BD59-A6C34878D82A}">
                    <a16:rowId xmlns:a16="http://schemas.microsoft.com/office/drawing/2014/main" val="2835967611"/>
                  </a:ext>
                </a:extLst>
              </a:tr>
            </a:tbl>
          </a:graphicData>
        </a:graphic>
      </p:graphicFrame>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200" y="2651125"/>
            <a:ext cx="1401248" cy="1678993"/>
          </a:xfrm>
          <a:prstGeom prst="rect">
            <a:avLst/>
          </a:prstGeom>
        </p:spPr>
      </p:pic>
    </p:spTree>
    <p:extLst>
      <p:ext uri="{BB962C8B-B14F-4D97-AF65-F5344CB8AC3E}">
        <p14:creationId xmlns:p14="http://schemas.microsoft.com/office/powerpoint/2010/main" val="321572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1154508814"/>
              </p:ext>
            </p:extLst>
          </p:nvPr>
        </p:nvGraphicFramePr>
        <p:xfrm>
          <a:off x="2362200" y="1050925"/>
          <a:ext cx="6324600" cy="3505200"/>
        </p:xfrm>
        <a:graphic>
          <a:graphicData uri="http://schemas.openxmlformats.org/drawingml/2006/table">
            <a:tbl>
              <a:tblPr>
                <a:tableStyleId>{5C22544A-7EE6-4342-B048-85BDC9FD1C3A}</a:tableStyleId>
              </a:tblPr>
              <a:tblGrid>
                <a:gridCol w="6324600">
                  <a:extLst>
                    <a:ext uri="{9D8B030D-6E8A-4147-A177-3AD203B41FA5}">
                      <a16:colId xmlns:a16="http://schemas.microsoft.com/office/drawing/2014/main" val="3963533040"/>
                    </a:ext>
                  </a:extLst>
                </a:gridCol>
              </a:tblGrid>
              <a:tr h="3505200">
                <a:tc>
                  <a:txBody>
                    <a:bodyPr/>
                    <a:lstStyle/>
                    <a:p>
                      <a:pPr marL="285750" indent="-285750" algn="just" eaLnBrk="1" hangingPunct="1">
                        <a:buFont typeface="Arial" panose="020B0604020202020204" pitchFamily="34" charset="0"/>
                        <a:buChar char="•"/>
                        <a:defRPr/>
                      </a:pPr>
                      <a:r>
                        <a:rPr lang="pl-PL" altLang="pl-PL" sz="1800" b="1" dirty="0" smtClean="0"/>
                        <a:t>ZMIANY DOTYCZĄCE ZASAD ROZLICZANIA FAKTUR KORYGUJĄCYCH „IN MINUS”</a:t>
                      </a:r>
                    </a:p>
                    <a:p>
                      <a:pPr marL="285750" indent="-285750" algn="just" eaLnBrk="1" hangingPunct="1">
                        <a:buFont typeface="Arial" panose="020B0604020202020204" pitchFamily="34" charset="0"/>
                        <a:buChar char="•"/>
                        <a:defRPr/>
                      </a:pPr>
                      <a:endParaRPr lang="pl-PL" altLang="pl-PL" sz="1800" b="1" dirty="0" smtClean="0"/>
                    </a:p>
                    <a:p>
                      <a:pPr marL="285750" indent="-285750" algn="just" eaLnBrk="1" hangingPunct="1">
                        <a:buFont typeface="Arial" panose="020B0604020202020204" pitchFamily="34" charset="0"/>
                        <a:buChar char="•"/>
                        <a:defRPr/>
                      </a:pPr>
                      <a:endParaRPr lang="pl-PL" altLang="pl-PL" sz="1800" b="1" dirty="0" smtClean="0"/>
                    </a:p>
                    <a:p>
                      <a:pPr marL="285750" indent="-285750" algn="just" eaLnBrk="1" hangingPunct="1">
                        <a:buFont typeface="Arial" panose="020B0604020202020204" pitchFamily="34" charset="0"/>
                        <a:buChar char="•"/>
                        <a:defRPr/>
                      </a:pPr>
                      <a:r>
                        <a:rPr lang="pl-PL" altLang="pl-PL" sz="1800" b="1" dirty="0" smtClean="0"/>
                        <a:t>WPROWADZENIE PRZEPISÓW DOTYCZĄCYCH ZASAD ROZLICZANIA FAKTUR KORYGUJĄCYCH „IN PLUS”</a:t>
                      </a:r>
                    </a:p>
                    <a:p>
                      <a:pPr marL="285750" indent="-285750" algn="just" eaLnBrk="1" hangingPunct="1">
                        <a:buFont typeface="Arial" panose="020B0604020202020204" pitchFamily="34" charset="0"/>
                        <a:buChar char="•"/>
                        <a:defRPr/>
                      </a:pPr>
                      <a:endParaRPr lang="pl-PL" altLang="pl-PL" sz="1800" b="1" dirty="0" smtClean="0"/>
                    </a:p>
                    <a:p>
                      <a:pPr marL="285750" indent="-285750" algn="just" eaLnBrk="1" hangingPunct="1">
                        <a:buFont typeface="Arial" panose="020B0604020202020204" pitchFamily="34" charset="0"/>
                        <a:buChar char="•"/>
                        <a:defRPr/>
                      </a:pPr>
                      <a:endParaRPr lang="pl-PL" altLang="pl-PL" sz="1800" b="1" dirty="0" smtClean="0"/>
                    </a:p>
                    <a:p>
                      <a:pPr marL="285750" indent="-285750" algn="just" eaLnBrk="1" hangingPunct="1">
                        <a:buFont typeface="Arial" panose="020B0604020202020204" pitchFamily="34" charset="0"/>
                        <a:buChar char="•"/>
                        <a:defRPr/>
                      </a:pPr>
                      <a:r>
                        <a:rPr lang="pl-PL" altLang="pl-PL" sz="1800" b="1" dirty="0" smtClean="0"/>
                        <a:t>MOŻLIWOŚĆ ZASTOSOWANIA SPÓJNYCH KURSÓW WALUT W VAT I PODATKACH DOCHODOWYCH</a:t>
                      </a:r>
                      <a:endParaRPr lang="pl-PL" altLang="pl-PL" sz="1800" dirty="0" smtClean="0"/>
                    </a:p>
                    <a:p>
                      <a:pPr marL="0" lvl="0" indent="0" algn="l">
                        <a:lnSpc>
                          <a:spcPct val="105000"/>
                        </a:lnSpc>
                        <a:spcAft>
                          <a:spcPts val="0"/>
                        </a:spcAft>
                        <a:buFont typeface="Arial" panose="020B0604020202020204" pitchFamily="34" charset="0"/>
                        <a:buNone/>
                      </a:pPr>
                      <a:endParaRPr lang="pl-PL" sz="18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a:lnSpc>
                          <a:spcPct val="115000"/>
                        </a:lnSpc>
                        <a:spcAft>
                          <a:spcPts val="1000"/>
                        </a:spcAft>
                        <a:buFont typeface="Symbol" panose="05050102010706020507" pitchFamily="18" charset="2"/>
                        <a:buNone/>
                      </a:pPr>
                      <a:endParaRPr lang="pl-PL" sz="1200"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txBody>
                  <a:tcPr marL="89535" marR="89535" marT="0" marB="0"/>
                </a:tc>
                <a:extLst>
                  <a:ext uri="{0D108BD9-81ED-4DB2-BD59-A6C34878D82A}">
                    <a16:rowId xmlns:a16="http://schemas.microsoft.com/office/drawing/2014/main" val="2835967611"/>
                  </a:ext>
                </a:extLst>
              </a:tr>
            </a:tbl>
          </a:graphicData>
        </a:graphic>
      </p:graphicFrame>
    </p:spTree>
    <p:extLst>
      <p:ext uri="{BB962C8B-B14F-4D97-AF65-F5344CB8AC3E}">
        <p14:creationId xmlns:p14="http://schemas.microsoft.com/office/powerpoint/2010/main" val="22590091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737470819"/>
              </p:ext>
            </p:extLst>
          </p:nvPr>
        </p:nvGraphicFramePr>
        <p:xfrm>
          <a:off x="2362200" y="1050925"/>
          <a:ext cx="6553200" cy="3505200"/>
        </p:xfrm>
        <a:graphic>
          <a:graphicData uri="http://schemas.openxmlformats.org/drawingml/2006/table">
            <a:tbl>
              <a:tblPr>
                <a:tableStyleId>{5C22544A-7EE6-4342-B048-85BDC9FD1C3A}</a:tableStyleId>
              </a:tblPr>
              <a:tblGrid>
                <a:gridCol w="6553200">
                  <a:extLst>
                    <a:ext uri="{9D8B030D-6E8A-4147-A177-3AD203B41FA5}">
                      <a16:colId xmlns:a16="http://schemas.microsoft.com/office/drawing/2014/main" val="3963533040"/>
                    </a:ext>
                  </a:extLst>
                </a:gridCol>
              </a:tblGrid>
              <a:tr h="3505200">
                <a:tc>
                  <a:txBody>
                    <a:bodyPr/>
                    <a:lstStyle/>
                    <a:p>
                      <a:pPr marL="0" indent="0" algn="just">
                        <a:buFontTx/>
                        <a:buNone/>
                        <a:defRPr/>
                      </a:pPr>
                      <a:r>
                        <a:rPr lang="pl-PL" sz="1800" b="1" dirty="0" smtClean="0"/>
                        <a:t>Podstawę opodatkowania obniża się o</a:t>
                      </a:r>
                      <a:r>
                        <a:rPr lang="pl-PL" sz="1800" dirty="0" smtClean="0"/>
                        <a:t>:</a:t>
                      </a:r>
                    </a:p>
                    <a:p>
                      <a:pPr marL="0" indent="0" algn="just">
                        <a:buFontTx/>
                        <a:buNone/>
                        <a:defRPr/>
                      </a:pPr>
                      <a:endParaRPr lang="pl-PL" sz="1800" dirty="0" smtClean="0"/>
                    </a:p>
                    <a:p>
                      <a:pPr marL="0" indent="-342900" algn="just">
                        <a:buFontTx/>
                        <a:buAutoNum type="arabicParenR"/>
                        <a:defRPr/>
                      </a:pPr>
                      <a:r>
                        <a:rPr lang="pl-PL" sz="1800" baseline="0" dirty="0" smtClean="0"/>
                        <a:t>kwoty udzielonych po dokonaniu sprzedaży opustów i obniżek cen;</a:t>
                      </a:r>
                    </a:p>
                    <a:p>
                      <a:pPr marL="0" indent="0" algn="just">
                        <a:buFontTx/>
                        <a:buNone/>
                        <a:defRPr/>
                      </a:pPr>
                      <a:endParaRPr lang="pl-PL" sz="1800" dirty="0" smtClean="0"/>
                    </a:p>
                    <a:p>
                      <a:pPr marL="0" indent="0" algn="just">
                        <a:buFontTx/>
                        <a:buNone/>
                        <a:defRPr/>
                      </a:pPr>
                      <a:r>
                        <a:rPr lang="pl-PL" sz="1800" dirty="0" smtClean="0"/>
                        <a:t>2) wartość zwróconych towarów i opakowań, z zastrzeżeniem ust. 11 i 12;</a:t>
                      </a:r>
                    </a:p>
                    <a:p>
                      <a:pPr marL="0" indent="0" algn="just">
                        <a:buFontTx/>
                        <a:buNone/>
                        <a:defRPr/>
                      </a:pPr>
                      <a:endParaRPr lang="pl-PL" sz="1800" dirty="0" smtClean="0"/>
                    </a:p>
                    <a:p>
                      <a:pPr marL="0" indent="0" algn="just">
                        <a:buFontTx/>
                        <a:buNone/>
                        <a:defRPr/>
                      </a:pPr>
                      <a:r>
                        <a:rPr lang="pl-PL" sz="1800" dirty="0" smtClean="0"/>
                        <a:t>3) zwróconą nabywcy całość lub część zapłaty otrzymaną przed dokonaniem sprzedaży, jeżeli do niej nie doszło;</a:t>
                      </a:r>
                    </a:p>
                    <a:p>
                      <a:pPr marL="0" indent="0" algn="just" eaLnBrk="1" hangingPunct="1">
                        <a:buFontTx/>
                        <a:buNone/>
                        <a:defRPr/>
                      </a:pPr>
                      <a:endParaRPr lang="pl-PL" sz="1800" dirty="0" smtClean="0"/>
                    </a:p>
                    <a:p>
                      <a:pPr marL="0" indent="0" algn="just" eaLnBrk="1" hangingPunct="1">
                        <a:buFontTx/>
                        <a:buNone/>
                        <a:defRPr/>
                      </a:pPr>
                      <a:r>
                        <a:rPr lang="pl-PL" sz="1600" dirty="0" smtClean="0"/>
                        <a:t>(na podstawie art. 29a ust. 10 ustawy o podatku od towarów i usług)</a:t>
                      </a:r>
                      <a:endParaRPr lang="pl-PL" sz="16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a:lnSpc>
                          <a:spcPct val="115000"/>
                        </a:lnSpc>
                        <a:spcAft>
                          <a:spcPts val="1000"/>
                        </a:spcAft>
                        <a:buFont typeface="Symbol" panose="05050102010706020507" pitchFamily="18" charset="2"/>
                        <a:buNone/>
                      </a:pPr>
                      <a:endParaRPr lang="pl-PL" sz="1200"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914400" y="233078"/>
            <a:ext cx="8229600" cy="461665"/>
          </a:xfrm>
          <a:prstGeom prst="rect">
            <a:avLst/>
          </a:prstGeom>
        </p:spPr>
        <p:txBody>
          <a:bodyPr wrap="square">
            <a:spAutoFit/>
          </a:bodyPr>
          <a:lstStyle/>
          <a:p>
            <a:pPr algn="ctr">
              <a:defRPr/>
            </a:pPr>
            <a:r>
              <a:rPr lang="pl-PL" altLang="pl-PL" sz="2400" spc="-60" dirty="0">
                <a:solidFill>
                  <a:srgbClr val="001D4D"/>
                </a:solidFill>
                <a:latin typeface="Arial" panose="020B0604020202020204" pitchFamily="34" charset="0"/>
                <a:ea typeface="+mj-ea"/>
                <a:cs typeface="Arial" panose="020B0604020202020204" pitchFamily="34" charset="0"/>
              </a:rPr>
              <a:t>FAKTURY KORYGUJĄCE „IN MINUS” - SPRZEDAWCA</a:t>
            </a:r>
          </a:p>
        </p:txBody>
      </p:sp>
    </p:spTree>
    <p:extLst>
      <p:ext uri="{BB962C8B-B14F-4D97-AF65-F5344CB8AC3E}">
        <p14:creationId xmlns:p14="http://schemas.microsoft.com/office/powerpoint/2010/main" val="19382754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361077397"/>
              </p:ext>
            </p:extLst>
          </p:nvPr>
        </p:nvGraphicFramePr>
        <p:xfrm>
          <a:off x="1981200" y="741515"/>
          <a:ext cx="6934200" cy="4126992"/>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971925">
                <a:tc>
                  <a:txBody>
                    <a:bodyPr/>
                    <a:lstStyle/>
                    <a:p>
                      <a:pPr marL="0" indent="0" algn="just" eaLnBrk="1" hangingPunct="1">
                        <a:buFontTx/>
                        <a:buNone/>
                        <a:defRPr/>
                      </a:pPr>
                      <a:r>
                        <a:rPr lang="pl-PL" sz="1600" b="1" dirty="0" smtClean="0"/>
                        <a:t>W przypadkach, o których mowa w ust. 10 pkt 1-3, obniżenia podstawy opodatkowania</a:t>
                      </a:r>
                      <a:r>
                        <a:rPr lang="pl-PL" sz="1600" dirty="0" smtClean="0"/>
                        <a:t>, w stosunku do podstawy określonej w wystawionej fakturze z wykazanym podatkiem, dokonuje się </a:t>
                      </a:r>
                      <a:r>
                        <a:rPr lang="pl-PL" sz="1600" b="1" u="sng" dirty="0" smtClean="0"/>
                        <a:t>za okres rozliczeniowy, w którym podatnik wystawił fakturę korygującą</a:t>
                      </a:r>
                      <a:r>
                        <a:rPr lang="pl-PL" sz="1600" dirty="0" smtClean="0"/>
                        <a:t>, pod warunkiem że:</a:t>
                      </a:r>
                    </a:p>
                    <a:p>
                      <a:pPr marL="285750" indent="-285750" algn="just" eaLnBrk="1" hangingPunct="1">
                        <a:buFont typeface="Arial" panose="020B0604020202020204" pitchFamily="34" charset="0"/>
                        <a:buChar char="•"/>
                        <a:defRPr/>
                      </a:pPr>
                      <a:r>
                        <a:rPr lang="pl-PL" sz="1600" b="1" u="sng" dirty="0" smtClean="0"/>
                        <a:t>z posiadanej przez tego podatnika dokumentacji</a:t>
                      </a:r>
                      <a:r>
                        <a:rPr lang="pl-PL" sz="1600" b="1" dirty="0" smtClean="0"/>
                        <a:t> wynika, że </a:t>
                      </a:r>
                      <a:r>
                        <a:rPr lang="pl-PL" sz="1600" b="1" u="sng" dirty="0" smtClean="0"/>
                        <a:t>uzgodnił</a:t>
                      </a:r>
                      <a:r>
                        <a:rPr lang="pl-PL" sz="1600" b="1" dirty="0" smtClean="0"/>
                        <a:t> on z nabywcą towaru lub usługobiorcą warunki </a:t>
                      </a:r>
                      <a:r>
                        <a:rPr lang="pl-PL" sz="1600" dirty="0" smtClean="0"/>
                        <a:t>obniżenia podstawy opodatkowania dla dostawy towarów lub świadczenia usług określone w fakturze korygującej oraz </a:t>
                      </a:r>
                    </a:p>
                    <a:p>
                      <a:pPr marL="285750" indent="-285750" algn="just" eaLnBrk="1" hangingPunct="1">
                        <a:buFont typeface="Arial" panose="020B0604020202020204" pitchFamily="34" charset="0"/>
                        <a:buChar char="•"/>
                        <a:defRPr/>
                      </a:pPr>
                      <a:r>
                        <a:rPr lang="pl-PL" sz="1600" b="1" dirty="0" smtClean="0"/>
                        <a:t>warunki te zostały </a:t>
                      </a:r>
                      <a:r>
                        <a:rPr lang="pl-PL" sz="1600" b="1" u="sng" dirty="0" smtClean="0"/>
                        <a:t>spełnione</a:t>
                      </a:r>
                      <a:r>
                        <a:rPr lang="pl-PL" sz="1600" dirty="0" smtClean="0"/>
                        <a:t>, </a:t>
                      </a:r>
                    </a:p>
                    <a:p>
                      <a:pPr marL="285750" indent="-285750" algn="just" eaLnBrk="1" hangingPunct="1">
                        <a:buFont typeface="Arial" panose="020B0604020202020204" pitchFamily="34" charset="0"/>
                        <a:buChar char="•"/>
                        <a:defRPr/>
                      </a:pPr>
                      <a:r>
                        <a:rPr lang="pl-PL" sz="1600" dirty="0" smtClean="0"/>
                        <a:t>a </a:t>
                      </a:r>
                      <a:r>
                        <a:rPr lang="pl-PL" sz="1600" b="1" u="sng" dirty="0" smtClean="0"/>
                        <a:t>faktura ta jest zgodna</a:t>
                      </a:r>
                      <a:r>
                        <a:rPr lang="pl-PL" sz="1600" b="1" dirty="0" smtClean="0"/>
                        <a:t> z posiadaną dokumentacją</a:t>
                      </a:r>
                      <a:r>
                        <a:rPr lang="pl-PL" sz="1600" dirty="0" smtClean="0"/>
                        <a:t>. </a:t>
                      </a:r>
                    </a:p>
                    <a:p>
                      <a:pPr algn="just" eaLnBrk="1" hangingPunct="1">
                        <a:defRPr/>
                      </a:pPr>
                      <a:endParaRPr lang="pl-PL" sz="300" dirty="0" smtClean="0"/>
                    </a:p>
                    <a:p>
                      <a:pPr marL="0" indent="0" algn="just" eaLnBrk="1" hangingPunct="1">
                        <a:buFontTx/>
                        <a:buNone/>
                        <a:defRPr/>
                      </a:pPr>
                      <a:r>
                        <a:rPr lang="pl-PL" sz="1600" b="1" dirty="0" smtClean="0"/>
                        <a:t>W przypadku gdy </a:t>
                      </a:r>
                      <a:r>
                        <a:rPr lang="pl-PL" sz="1600" dirty="0" smtClean="0"/>
                        <a:t>w okresie rozliczeniowym, w którym została wystawiona faktura korygująca, </a:t>
                      </a:r>
                      <a:r>
                        <a:rPr lang="pl-PL" sz="1600" b="1" dirty="0" smtClean="0"/>
                        <a:t>podatnik nie posiada dokumentacji</a:t>
                      </a:r>
                      <a:r>
                        <a:rPr lang="pl-PL" sz="1600" dirty="0" smtClean="0"/>
                        <a:t>, o której mowa w zdaniu pierwszym, </a:t>
                      </a:r>
                      <a:r>
                        <a:rPr lang="pl-PL" sz="1600" b="1" dirty="0" smtClean="0"/>
                        <a:t>obniżenia podstawy opodatkowania dokonuje za okres rozliczeniowy, w którym dokumentację tę uzyskał.</a:t>
                      </a:r>
                    </a:p>
                    <a:p>
                      <a:pPr marL="0" indent="0" algn="just" eaLnBrk="1" hangingPunct="1">
                        <a:buFontTx/>
                        <a:buNone/>
                        <a:defRPr/>
                      </a:pPr>
                      <a:endParaRPr lang="pl-PL" sz="1400" dirty="0" smtClean="0"/>
                    </a:p>
                    <a:p>
                      <a:pPr marL="0" indent="0" algn="just" eaLnBrk="1" hangingPunct="1">
                        <a:buFontTx/>
                        <a:buNone/>
                        <a:defRPr/>
                      </a:pPr>
                      <a:r>
                        <a:rPr lang="pl-PL" sz="1600" dirty="0" smtClean="0"/>
                        <a:t>(na podstawie art. 29a ust. 13 ustawy o podatku od towarów i usług)</a:t>
                      </a:r>
                      <a:endParaRPr lang="pl-PL" sz="16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a:lnSpc>
                          <a:spcPct val="115000"/>
                        </a:lnSpc>
                        <a:spcAft>
                          <a:spcPts val="1000"/>
                        </a:spcAft>
                        <a:buFont typeface="Symbol" panose="05050102010706020507" pitchFamily="18" charset="2"/>
                        <a:buNone/>
                      </a:pPr>
                      <a:endParaRPr lang="pl-PL" sz="1200"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914400" y="233078"/>
            <a:ext cx="8229600" cy="461665"/>
          </a:xfrm>
          <a:prstGeom prst="rect">
            <a:avLst/>
          </a:prstGeom>
        </p:spPr>
        <p:txBody>
          <a:bodyPr wrap="square">
            <a:spAutoFit/>
          </a:bodyPr>
          <a:lstStyle/>
          <a:p>
            <a:pPr algn="ctr">
              <a:defRPr/>
            </a:pPr>
            <a:r>
              <a:rPr lang="pl-PL" altLang="pl-PL" sz="2400" spc="-60" dirty="0">
                <a:solidFill>
                  <a:srgbClr val="001D4D"/>
                </a:solidFill>
                <a:latin typeface="Arial" panose="020B0604020202020204" pitchFamily="34" charset="0"/>
                <a:ea typeface="+mj-ea"/>
                <a:cs typeface="Arial" panose="020B0604020202020204" pitchFamily="34" charset="0"/>
              </a:rPr>
              <a:t>FAKTURY KORYGUJĄCE „IN MINUS” - SPRZEDAWCA</a:t>
            </a:r>
          </a:p>
        </p:txBody>
      </p:sp>
    </p:spTree>
    <p:extLst>
      <p:ext uri="{BB962C8B-B14F-4D97-AF65-F5344CB8AC3E}">
        <p14:creationId xmlns:p14="http://schemas.microsoft.com/office/powerpoint/2010/main" val="16760556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279987208"/>
              </p:ext>
            </p:extLst>
          </p:nvPr>
        </p:nvGraphicFramePr>
        <p:xfrm>
          <a:off x="1981200" y="741515"/>
          <a:ext cx="6934200" cy="3971925"/>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971925">
                <a:tc>
                  <a:txBody>
                    <a:bodyPr/>
                    <a:lstStyle/>
                    <a:p>
                      <a:pPr marL="0" indent="0" algn="just" eaLnBrk="1" hangingPunct="1">
                        <a:buFontTx/>
                        <a:buNone/>
                        <a:defRPr/>
                      </a:pPr>
                      <a:endParaRPr lang="pl-PL" sz="1400" dirty="0" smtClean="0"/>
                    </a:p>
                    <a:p>
                      <a:pPr marL="0" indent="0" algn="just" eaLnBrk="1" hangingPunct="1">
                        <a:buFontTx/>
                        <a:buNone/>
                        <a:defRPr/>
                      </a:pPr>
                      <a:endParaRPr lang="pl-PL" sz="1400" dirty="0" smtClean="0"/>
                    </a:p>
                    <a:p>
                      <a:pPr marL="0" marR="0" indent="0" algn="just" defTabSz="914400" eaLnBrk="1" fontAlgn="auto" latinLnBrk="0" hangingPunct="1">
                        <a:lnSpc>
                          <a:spcPct val="100000"/>
                        </a:lnSpc>
                        <a:spcBef>
                          <a:spcPts val="0"/>
                        </a:spcBef>
                        <a:spcAft>
                          <a:spcPts val="0"/>
                        </a:spcAft>
                        <a:buClrTx/>
                        <a:buSzTx/>
                        <a:buFontTx/>
                        <a:buNone/>
                        <a:tabLst/>
                        <a:defRPr/>
                      </a:pPr>
                      <a:r>
                        <a:rPr lang="pl-PL" altLang="pl-PL" sz="1600" dirty="0" smtClean="0">
                          <a:solidFill>
                            <a:schemeClr val="dk1"/>
                          </a:solidFill>
                          <a:latin typeface="+mn-lt"/>
                          <a:ea typeface="+mn-ea"/>
                          <a:cs typeface="+mn-cs"/>
                        </a:rPr>
                        <a:t>Przepis ust. 13 </a:t>
                      </a:r>
                      <a:r>
                        <a:rPr lang="pl-PL" altLang="pl-PL" sz="1600" b="1" dirty="0" smtClean="0">
                          <a:solidFill>
                            <a:schemeClr val="dk1"/>
                          </a:solidFill>
                          <a:latin typeface="+mn-lt"/>
                          <a:ea typeface="+mn-ea"/>
                          <a:cs typeface="+mn-cs"/>
                        </a:rPr>
                        <a:t>stosuje się odpowiednio w przypadku stwierdzenia pomyłki w kwocie podatku na fakturze</a:t>
                      </a:r>
                      <a:r>
                        <a:rPr lang="pl-PL" altLang="pl-PL" sz="1600" dirty="0" smtClean="0">
                          <a:solidFill>
                            <a:schemeClr val="dk1"/>
                          </a:solidFill>
                          <a:latin typeface="+mn-lt"/>
                          <a:ea typeface="+mn-ea"/>
                          <a:cs typeface="+mn-cs"/>
                        </a:rPr>
                        <a:t> i wystawienia faktury korygującej do faktury, w której wykazano kwotę podatku wyższą niż należna.</a:t>
                      </a:r>
                    </a:p>
                    <a:p>
                      <a:pPr marL="0" indent="0" algn="just" eaLnBrk="1" hangingPunct="1">
                        <a:buFontTx/>
                        <a:buNone/>
                        <a:defRPr/>
                      </a:pPr>
                      <a:endParaRPr lang="pl-PL" sz="1400" dirty="0" smtClean="0"/>
                    </a:p>
                    <a:p>
                      <a:pPr marL="0" indent="0" algn="just" eaLnBrk="1" hangingPunct="1">
                        <a:buFontTx/>
                        <a:buNone/>
                        <a:defRPr/>
                      </a:pPr>
                      <a:endParaRPr lang="pl-PL" sz="1400" dirty="0" smtClean="0"/>
                    </a:p>
                    <a:p>
                      <a:pPr marL="0" indent="0" algn="just" eaLnBrk="1" hangingPunct="1">
                        <a:buFontTx/>
                        <a:buNone/>
                        <a:defRPr/>
                      </a:pPr>
                      <a:endParaRPr lang="pl-PL" sz="1400" dirty="0" smtClean="0"/>
                    </a:p>
                    <a:p>
                      <a:pPr marL="0" indent="0" algn="just" eaLnBrk="1" hangingPunct="1">
                        <a:buFontTx/>
                        <a:buNone/>
                        <a:defRPr/>
                      </a:pPr>
                      <a:endParaRPr lang="pl-PL" sz="1400" dirty="0" smtClean="0"/>
                    </a:p>
                    <a:p>
                      <a:pPr marL="0" indent="0" algn="just" eaLnBrk="1" hangingPunct="1">
                        <a:buFontTx/>
                        <a:buNone/>
                        <a:defRPr/>
                      </a:pPr>
                      <a:endParaRPr lang="pl-PL" sz="1400" dirty="0" smtClean="0"/>
                    </a:p>
                    <a:p>
                      <a:pPr marL="0" indent="0" algn="just" eaLnBrk="1" hangingPunct="1">
                        <a:buFontTx/>
                        <a:buNone/>
                        <a:defRPr/>
                      </a:pPr>
                      <a:endParaRPr lang="pl-PL" sz="1400" dirty="0" smtClean="0"/>
                    </a:p>
                    <a:p>
                      <a:pPr marL="0" indent="0" algn="just" eaLnBrk="1" hangingPunct="1">
                        <a:buFontTx/>
                        <a:buNone/>
                        <a:defRPr/>
                      </a:pPr>
                      <a:endParaRPr lang="pl-PL" sz="1400" dirty="0" smtClean="0"/>
                    </a:p>
                    <a:p>
                      <a:pPr marL="0" indent="0" algn="just" eaLnBrk="1" hangingPunct="1">
                        <a:buFontTx/>
                        <a:buNone/>
                        <a:defRPr/>
                      </a:pPr>
                      <a:endParaRPr lang="pl-PL" sz="1400" dirty="0" smtClean="0"/>
                    </a:p>
                    <a:p>
                      <a:pPr marL="0" indent="0" algn="just" eaLnBrk="1" hangingPunct="1">
                        <a:buFontTx/>
                        <a:buNone/>
                        <a:defRPr/>
                      </a:pPr>
                      <a:endParaRPr lang="pl-PL" sz="1400" dirty="0" smtClean="0"/>
                    </a:p>
                    <a:p>
                      <a:pPr marL="0" indent="0" algn="just" eaLnBrk="1" hangingPunct="1">
                        <a:buFontTx/>
                        <a:buNone/>
                        <a:defRPr/>
                      </a:pPr>
                      <a:endParaRPr lang="pl-PL" sz="1400" dirty="0" smtClean="0"/>
                    </a:p>
                    <a:p>
                      <a:pPr marL="0" indent="0" algn="just" eaLnBrk="1" hangingPunct="1">
                        <a:buFontTx/>
                        <a:buNone/>
                        <a:defRPr/>
                      </a:pPr>
                      <a:r>
                        <a:rPr lang="pl-PL" sz="1600" dirty="0" smtClean="0"/>
                        <a:t>(na podstawie art. 29a ust. 14 ustawy o podatku od towarów i usług)</a:t>
                      </a:r>
                      <a:endParaRPr lang="pl-PL" sz="16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a:lnSpc>
                          <a:spcPct val="115000"/>
                        </a:lnSpc>
                        <a:spcAft>
                          <a:spcPts val="1000"/>
                        </a:spcAft>
                        <a:buFont typeface="Symbol" panose="05050102010706020507" pitchFamily="18" charset="2"/>
                        <a:buNone/>
                      </a:pPr>
                      <a:endParaRPr lang="pl-PL" sz="1200"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914400" y="233078"/>
            <a:ext cx="8229600" cy="461665"/>
          </a:xfrm>
          <a:prstGeom prst="rect">
            <a:avLst/>
          </a:prstGeom>
        </p:spPr>
        <p:txBody>
          <a:bodyPr wrap="square">
            <a:spAutoFit/>
          </a:bodyPr>
          <a:lstStyle/>
          <a:p>
            <a:pPr algn="ctr">
              <a:defRPr/>
            </a:pPr>
            <a:r>
              <a:rPr lang="pl-PL" altLang="pl-PL" sz="2400" spc="-60" dirty="0">
                <a:solidFill>
                  <a:srgbClr val="001D4D"/>
                </a:solidFill>
                <a:latin typeface="Arial" panose="020B0604020202020204" pitchFamily="34" charset="0"/>
                <a:ea typeface="+mj-ea"/>
                <a:cs typeface="Arial" panose="020B0604020202020204" pitchFamily="34" charset="0"/>
              </a:rPr>
              <a:t>FAKTURY KORYGUJĄCE „IN MINUS” - SPRZEDAWCA</a:t>
            </a:r>
          </a:p>
        </p:txBody>
      </p:sp>
    </p:spTree>
    <p:extLst>
      <p:ext uri="{BB962C8B-B14F-4D97-AF65-F5344CB8AC3E}">
        <p14:creationId xmlns:p14="http://schemas.microsoft.com/office/powerpoint/2010/main" val="1888116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1935935136"/>
              </p:ext>
            </p:extLst>
          </p:nvPr>
        </p:nvGraphicFramePr>
        <p:xfrm>
          <a:off x="1981200" y="741515"/>
          <a:ext cx="6934200" cy="3971925"/>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971925">
                <a:tc>
                  <a:txBody>
                    <a:bodyPr/>
                    <a:lstStyle/>
                    <a:p>
                      <a:pPr marL="0" indent="0" algn="just" eaLnBrk="1" hangingPunct="1">
                        <a:buFontTx/>
                        <a:buNone/>
                        <a:defRPr/>
                      </a:pPr>
                      <a:endParaRPr lang="pl-PL" sz="1400" dirty="0" smtClean="0"/>
                    </a:p>
                    <a:p>
                      <a:pPr marL="0" indent="0" algn="just">
                        <a:buFontTx/>
                        <a:buNone/>
                      </a:pPr>
                      <a:r>
                        <a:rPr lang="pl-PL" altLang="pl-PL" sz="1800" b="1" dirty="0" smtClean="0"/>
                        <a:t>Warunku posiadania dokumentacji, o którym mowa w ust. 13, nie stosuje się w przypadku</a:t>
                      </a:r>
                      <a:r>
                        <a:rPr lang="pl-PL" altLang="pl-PL" sz="1800" dirty="0" smtClean="0"/>
                        <a:t>:</a:t>
                      </a:r>
                    </a:p>
                    <a:p>
                      <a:pPr marL="0" indent="0" algn="just">
                        <a:buFontTx/>
                        <a:buNone/>
                      </a:pPr>
                      <a:endParaRPr lang="pl-PL" altLang="pl-PL" sz="1800" dirty="0" smtClean="0"/>
                    </a:p>
                    <a:p>
                      <a:pPr marL="0" indent="0" algn="just">
                        <a:buFontTx/>
                        <a:buNone/>
                      </a:pPr>
                      <a:r>
                        <a:rPr lang="pl-PL" altLang="pl-PL" sz="1800" dirty="0" smtClean="0"/>
                        <a:t>1) eksportu towarów i wewnątrzwspólnotowej dostawy towarów;</a:t>
                      </a:r>
                    </a:p>
                    <a:p>
                      <a:pPr marL="0" indent="0" algn="just">
                        <a:buFontTx/>
                        <a:buNone/>
                      </a:pPr>
                      <a:r>
                        <a:rPr lang="pl-PL" altLang="pl-PL" sz="1800" dirty="0" smtClean="0"/>
                        <a:t>2)</a:t>
                      </a:r>
                      <a:r>
                        <a:rPr lang="pl-PL" altLang="pl-PL" sz="1800" baseline="0" dirty="0" smtClean="0"/>
                        <a:t> </a:t>
                      </a:r>
                      <a:r>
                        <a:rPr lang="pl-PL" altLang="pl-PL" sz="1800" dirty="0" smtClean="0"/>
                        <a:t>dostawy towarów i świadczenia usług, dla których miejsce opodatkowania znajduje się poza terytorium kraju;</a:t>
                      </a:r>
                    </a:p>
                    <a:p>
                      <a:pPr marL="0" indent="0" algn="just">
                        <a:buFontTx/>
                        <a:buNone/>
                      </a:pPr>
                      <a:r>
                        <a:rPr lang="pl-PL" altLang="pl-PL" sz="1800" dirty="0" smtClean="0"/>
                        <a:t>3) sprzedaży: energii elektrycznej, cieplnej lub chłodniczej, gazu przewodowego, usług dystrybucji energii elektrycznej, cieplnej lub chłodniczej, usług dystrybucji gazu przewodowego, usług telekomunikacyjnych oraz usług wymienionych w poz. 24-37, 50 i 51 załącznika nr 3 do ustawy;</a:t>
                      </a:r>
                      <a:endParaRPr lang="pl-PL" sz="1400" dirty="0" smtClean="0"/>
                    </a:p>
                    <a:p>
                      <a:pPr marL="0" indent="0" algn="just" eaLnBrk="1" hangingPunct="1">
                        <a:buFontTx/>
                        <a:buNone/>
                        <a:defRPr/>
                      </a:pPr>
                      <a:endParaRPr lang="pl-PL" sz="1400" dirty="0" smtClean="0"/>
                    </a:p>
                    <a:p>
                      <a:pPr marL="0" indent="0" algn="just" eaLnBrk="1" hangingPunct="1">
                        <a:buFontTx/>
                        <a:buNone/>
                        <a:defRPr/>
                      </a:pPr>
                      <a:r>
                        <a:rPr lang="pl-PL" sz="1600" dirty="0" smtClean="0"/>
                        <a:t>(na podstawie art. 29a ust. 15 ustawy o podatku od towarów i usług)</a:t>
                      </a:r>
                      <a:endParaRPr lang="pl-PL" sz="16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a:lnSpc>
                          <a:spcPct val="115000"/>
                        </a:lnSpc>
                        <a:spcAft>
                          <a:spcPts val="1000"/>
                        </a:spcAft>
                        <a:buFont typeface="Symbol" panose="05050102010706020507" pitchFamily="18" charset="2"/>
                        <a:buNone/>
                      </a:pPr>
                      <a:endParaRPr lang="pl-PL" sz="1200"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914400" y="233078"/>
            <a:ext cx="8229600" cy="461665"/>
          </a:xfrm>
          <a:prstGeom prst="rect">
            <a:avLst/>
          </a:prstGeom>
        </p:spPr>
        <p:txBody>
          <a:bodyPr wrap="square">
            <a:spAutoFit/>
          </a:bodyPr>
          <a:lstStyle/>
          <a:p>
            <a:pPr algn="ctr">
              <a:defRPr/>
            </a:pPr>
            <a:r>
              <a:rPr lang="pl-PL" altLang="pl-PL" sz="2400" spc="-60" dirty="0">
                <a:solidFill>
                  <a:srgbClr val="001D4D"/>
                </a:solidFill>
                <a:latin typeface="Arial" panose="020B0604020202020204" pitchFamily="34" charset="0"/>
                <a:ea typeface="+mj-ea"/>
                <a:cs typeface="Arial" panose="020B0604020202020204" pitchFamily="34" charset="0"/>
              </a:rPr>
              <a:t>FAKTURY KORYGUJĄCE „IN MINUS” - SPRZEDAWCA</a:t>
            </a:r>
          </a:p>
        </p:txBody>
      </p:sp>
    </p:spTree>
    <p:extLst>
      <p:ext uri="{BB962C8B-B14F-4D97-AF65-F5344CB8AC3E}">
        <p14:creationId xmlns:p14="http://schemas.microsoft.com/office/powerpoint/2010/main" val="27064463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2103066014"/>
              </p:ext>
            </p:extLst>
          </p:nvPr>
        </p:nvGraphicFramePr>
        <p:xfrm>
          <a:off x="1981200" y="771778"/>
          <a:ext cx="6934200" cy="4035552"/>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971925">
                <a:tc>
                  <a:txBody>
                    <a:bodyPr/>
                    <a:lstStyle/>
                    <a:p>
                      <a:pPr marL="0" indent="0" algn="just">
                        <a:buFontTx/>
                        <a:buNone/>
                        <a:defRPr/>
                      </a:pPr>
                      <a:r>
                        <a:rPr lang="pl-PL" sz="1600" dirty="0" smtClean="0"/>
                        <a:t>W przypadku obniżenia podstawy opodatkowania, o którym mowa w art. 29a ust. 13, lub stwierdzenia pomyłki w kwocie podatku na fakturze, o którym mowa w art. 29a ust. 14, </a:t>
                      </a:r>
                      <a:r>
                        <a:rPr lang="pl-PL" sz="1600" b="1" dirty="0" smtClean="0"/>
                        <a:t>nabywca towaru lub usługi jest obowiązany do zmniejszenia kwoty podatku naliczonego w rozliczeniu za okres, w którym</a:t>
                      </a:r>
                    </a:p>
                    <a:p>
                      <a:pPr marL="285750" indent="-285750" algn="just">
                        <a:buFont typeface="Arial" panose="020B0604020202020204" pitchFamily="34" charset="0"/>
                        <a:buChar char="•"/>
                        <a:defRPr/>
                      </a:pPr>
                      <a:r>
                        <a:rPr lang="pl-PL" sz="1600" b="1" dirty="0" smtClean="0"/>
                        <a:t>warunki obniżenia podstawy opodatkowania </a:t>
                      </a:r>
                      <a:r>
                        <a:rPr lang="pl-PL" sz="1600" dirty="0" smtClean="0"/>
                        <a:t>dla dostawy towarów lub świadczenia usług </a:t>
                      </a:r>
                      <a:r>
                        <a:rPr lang="pl-PL" sz="1600" b="1" dirty="0" smtClean="0"/>
                        <a:t>zostały uzgodnione </a:t>
                      </a:r>
                      <a:r>
                        <a:rPr lang="pl-PL" sz="1600" dirty="0" smtClean="0"/>
                        <a:t>z dostawcą towarów lub usługodawcą, </a:t>
                      </a:r>
                    </a:p>
                    <a:p>
                      <a:pPr marL="285750" indent="-285750" algn="just">
                        <a:buFont typeface="Arial" panose="020B0604020202020204" pitchFamily="34" charset="0"/>
                        <a:buChar char="•"/>
                        <a:defRPr/>
                      </a:pPr>
                      <a:r>
                        <a:rPr lang="pl-PL" sz="1600" b="1" dirty="0" smtClean="0"/>
                        <a:t>jeżeli</a:t>
                      </a:r>
                      <a:r>
                        <a:rPr lang="pl-PL" sz="1600" dirty="0" smtClean="0"/>
                        <a:t> przed upływem tego okresu rozliczeniowego </a:t>
                      </a:r>
                      <a:r>
                        <a:rPr lang="pl-PL" sz="1600" b="1" dirty="0" smtClean="0"/>
                        <a:t>warunki te zostały spełnione</a:t>
                      </a:r>
                      <a:r>
                        <a:rPr lang="pl-PL" sz="1600" dirty="0" smtClean="0"/>
                        <a:t>. </a:t>
                      </a:r>
                    </a:p>
                    <a:p>
                      <a:pPr marL="0" indent="0" algn="just">
                        <a:buFontTx/>
                        <a:buNone/>
                        <a:defRPr/>
                      </a:pPr>
                      <a:r>
                        <a:rPr lang="pl-PL" sz="1600" dirty="0" smtClean="0"/>
                        <a:t>W przypadku gdy warunki obniżenia podstawy opodatkowania dla dostawy towarów lub świadczenia usług zostały spełnione po upływie okresu rozliczeniowego, w którym warunki te zostały uzgodnione, nabywca towaru lub usługi jest obowiązany do zmniejszenia kwoty podatku naliczonego w rozliczeniu za okres, w którym warunki te zostały spełnione. </a:t>
                      </a:r>
                    </a:p>
                    <a:p>
                      <a:pPr marL="0" indent="0" algn="just" eaLnBrk="1" hangingPunct="1">
                        <a:buFontTx/>
                        <a:buNone/>
                        <a:defRPr/>
                      </a:pPr>
                      <a:endParaRPr lang="pl-PL" sz="1600" dirty="0" smtClean="0"/>
                    </a:p>
                    <a:p>
                      <a:pPr marL="0" indent="0" algn="just" eaLnBrk="1" hangingPunct="1">
                        <a:buFontTx/>
                        <a:buNone/>
                        <a:defRPr/>
                      </a:pPr>
                      <a:endParaRPr lang="pl-PL" sz="1100" dirty="0" smtClean="0"/>
                    </a:p>
                    <a:p>
                      <a:pPr marL="0" indent="0" algn="just" eaLnBrk="1" hangingPunct="1">
                        <a:buFontTx/>
                        <a:buNone/>
                        <a:defRPr/>
                      </a:pPr>
                      <a:r>
                        <a:rPr lang="pl-PL" sz="1600" dirty="0" smtClean="0"/>
                        <a:t>(na podstawie art. 86 ust. 19a ustawy o podatku od towarów i usług)</a:t>
                      </a:r>
                      <a:endParaRPr lang="pl-PL" sz="16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a:lnSpc>
                          <a:spcPct val="115000"/>
                        </a:lnSpc>
                        <a:spcAft>
                          <a:spcPts val="1000"/>
                        </a:spcAft>
                        <a:buFont typeface="Symbol" panose="05050102010706020507" pitchFamily="18" charset="2"/>
                        <a:buNone/>
                      </a:pPr>
                      <a:endParaRPr lang="pl-PL" sz="1200"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914400" y="233078"/>
            <a:ext cx="8229600" cy="461665"/>
          </a:xfrm>
          <a:prstGeom prst="rect">
            <a:avLst/>
          </a:prstGeom>
        </p:spPr>
        <p:txBody>
          <a:bodyPr wrap="square">
            <a:spAutoFit/>
          </a:bodyPr>
          <a:lstStyle/>
          <a:p>
            <a:pPr algn="ctr">
              <a:defRPr/>
            </a:pPr>
            <a:r>
              <a:rPr lang="pl-PL" altLang="pl-PL" sz="2400" spc="-60" dirty="0">
                <a:solidFill>
                  <a:srgbClr val="001D4D"/>
                </a:solidFill>
                <a:latin typeface="Arial" panose="020B0604020202020204" pitchFamily="34" charset="0"/>
                <a:ea typeface="+mj-ea"/>
                <a:cs typeface="Arial" panose="020B0604020202020204" pitchFamily="34" charset="0"/>
              </a:rPr>
              <a:t>FAKTURY KORYGUJĄCE „IN MINUS” - </a:t>
            </a:r>
            <a:r>
              <a:rPr lang="pl-PL" altLang="pl-PL" sz="2400" spc="-60" dirty="0" smtClean="0">
                <a:solidFill>
                  <a:srgbClr val="001D4D"/>
                </a:solidFill>
                <a:latin typeface="Arial" panose="020B0604020202020204" pitchFamily="34" charset="0"/>
                <a:ea typeface="+mj-ea"/>
                <a:cs typeface="Arial" panose="020B0604020202020204" pitchFamily="34" charset="0"/>
              </a:rPr>
              <a:t>NABYWCA</a:t>
            </a:r>
            <a:endParaRPr lang="pl-PL" altLang="pl-PL" sz="24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691478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818383190"/>
              </p:ext>
            </p:extLst>
          </p:nvPr>
        </p:nvGraphicFramePr>
        <p:xfrm>
          <a:off x="1981200" y="898525"/>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a:buFontTx/>
                        <a:buNone/>
                      </a:pPr>
                      <a:r>
                        <a:rPr lang="pl-PL" altLang="pl-PL" sz="1900" dirty="0" smtClean="0"/>
                        <a:t>Jeżeli podatnik nie obniżył kwoty podatku należnego o kwotę podatku naliczonego określonego w fakturze, której korekta dotyczy, a prawo do takiego obniżenia mu przysługuje, zmniejszenie kwoty podatku naliczonego uwzględnia się w rozliczeniu za okres, w którym podatnik dokonuje tego obniżenia.</a:t>
                      </a:r>
                    </a:p>
                    <a:p>
                      <a:pPr marL="0" indent="0" algn="just" eaLnBrk="1" hangingPunct="1">
                        <a:buFontTx/>
                        <a:buNone/>
                        <a:defRPr/>
                      </a:pPr>
                      <a:endParaRPr lang="pl-PL" sz="1900" dirty="0" smtClean="0"/>
                    </a:p>
                    <a:p>
                      <a:pPr marL="0" indent="0" algn="just" eaLnBrk="1" hangingPunct="1">
                        <a:buFontTx/>
                        <a:buNone/>
                        <a:defRPr/>
                      </a:pPr>
                      <a:endParaRPr lang="pl-PL" sz="1900" dirty="0" smtClean="0"/>
                    </a:p>
                    <a:p>
                      <a:pPr marL="0" indent="0" algn="just" eaLnBrk="1" hangingPunct="1">
                        <a:buFontTx/>
                        <a:buNone/>
                        <a:defRPr/>
                      </a:pPr>
                      <a:endParaRPr lang="pl-PL" sz="1900" dirty="0" smtClean="0"/>
                    </a:p>
                    <a:p>
                      <a:pPr marL="0" indent="0" algn="just" eaLnBrk="1" hangingPunct="1">
                        <a:buFontTx/>
                        <a:buNone/>
                        <a:defRPr/>
                      </a:pPr>
                      <a:endParaRPr lang="pl-PL" sz="1900" dirty="0" smtClean="0"/>
                    </a:p>
                    <a:p>
                      <a:pPr marL="0" indent="0" algn="just" eaLnBrk="1" hangingPunct="1">
                        <a:buFontTx/>
                        <a:buNone/>
                        <a:defRPr/>
                      </a:pPr>
                      <a:endParaRPr lang="pl-PL" sz="1900" dirty="0" smtClean="0"/>
                    </a:p>
                    <a:p>
                      <a:pPr marL="0" indent="0" algn="just" eaLnBrk="1" hangingPunct="1">
                        <a:buFontTx/>
                        <a:buNone/>
                        <a:defRPr/>
                      </a:pPr>
                      <a:endParaRPr lang="pl-PL" sz="1900" dirty="0" smtClean="0"/>
                    </a:p>
                    <a:p>
                      <a:pPr marL="0" indent="0" algn="just" eaLnBrk="1" hangingPunct="1">
                        <a:buFontTx/>
                        <a:buNone/>
                        <a:defRPr/>
                      </a:pPr>
                      <a:r>
                        <a:rPr lang="pl-PL" sz="1900" dirty="0" smtClean="0"/>
                        <a:t>(na podstawie art. 86 ust. 19a ustawy o podatku od towarów i usług)</a:t>
                      </a:r>
                      <a:endParaRPr lang="pl-PL" sz="1900" b="1"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a:lnSpc>
                          <a:spcPct val="115000"/>
                        </a:lnSpc>
                        <a:spcAft>
                          <a:spcPts val="1000"/>
                        </a:spcAft>
                        <a:buFont typeface="Symbol" panose="05050102010706020507" pitchFamily="18" charset="2"/>
                        <a:buNone/>
                      </a:pPr>
                      <a:endParaRPr lang="pl-PL" sz="1200"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914400" y="233078"/>
            <a:ext cx="8229600" cy="461665"/>
          </a:xfrm>
          <a:prstGeom prst="rect">
            <a:avLst/>
          </a:prstGeom>
        </p:spPr>
        <p:txBody>
          <a:bodyPr wrap="square">
            <a:spAutoFit/>
          </a:bodyPr>
          <a:lstStyle/>
          <a:p>
            <a:pPr algn="ctr">
              <a:defRPr/>
            </a:pPr>
            <a:r>
              <a:rPr lang="pl-PL" altLang="pl-PL" sz="2400" spc="-60" dirty="0">
                <a:solidFill>
                  <a:srgbClr val="001D4D"/>
                </a:solidFill>
                <a:latin typeface="Arial" panose="020B0604020202020204" pitchFamily="34" charset="0"/>
                <a:ea typeface="+mj-ea"/>
                <a:cs typeface="Arial" panose="020B0604020202020204" pitchFamily="34" charset="0"/>
              </a:rPr>
              <a:t>FAKTURY KORYGUJĄCE „IN MINUS” - </a:t>
            </a:r>
            <a:r>
              <a:rPr lang="pl-PL" altLang="pl-PL" sz="2400" spc="-60" dirty="0" smtClean="0">
                <a:solidFill>
                  <a:srgbClr val="001D4D"/>
                </a:solidFill>
                <a:latin typeface="Arial" panose="020B0604020202020204" pitchFamily="34" charset="0"/>
                <a:ea typeface="+mj-ea"/>
                <a:cs typeface="Arial" panose="020B0604020202020204" pitchFamily="34" charset="0"/>
              </a:rPr>
              <a:t>NABYWCA</a:t>
            </a:r>
            <a:endParaRPr lang="pl-PL" altLang="pl-PL" sz="24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41026838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1772459744"/>
              </p:ext>
            </p:extLst>
          </p:nvPr>
        </p:nvGraphicFramePr>
        <p:xfrm>
          <a:off x="1981200" y="898525"/>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a:buFontTx/>
                        <a:buNone/>
                      </a:pPr>
                      <a:endParaRPr lang="pl-PL" altLang="pl-PL" sz="1800" dirty="0" smtClean="0"/>
                    </a:p>
                    <a:p>
                      <a:pPr marL="0" indent="0" algn="just">
                        <a:buFontTx/>
                        <a:buNone/>
                      </a:pPr>
                      <a:r>
                        <a:rPr lang="pl-PL" altLang="pl-PL" sz="1800" dirty="0" smtClean="0"/>
                        <a:t>Art. 12</a:t>
                      </a:r>
                      <a:r>
                        <a:rPr lang="pl-PL" altLang="pl-PL" sz="1800" b="1" dirty="0" smtClean="0"/>
                        <a:t>.</a:t>
                      </a:r>
                      <a:r>
                        <a:rPr lang="pl-PL" altLang="pl-PL" sz="1800" dirty="0" smtClean="0"/>
                        <a:t> </a:t>
                      </a:r>
                      <a:r>
                        <a:rPr lang="pl-PL" altLang="pl-PL" sz="1800" b="1" dirty="0" smtClean="0"/>
                        <a:t>W przypadku faktur korygujących wystawionych przed dniem 1 stycznia 2021 r. stosuje się przepisy</a:t>
                      </a:r>
                      <a:r>
                        <a:rPr lang="pl-PL" altLang="pl-PL" sz="1800" dirty="0" smtClean="0"/>
                        <a:t> ustawy zmienianej w art. 1, </a:t>
                      </a:r>
                      <a:r>
                        <a:rPr lang="pl-PL" altLang="pl-PL" sz="1800" b="1" dirty="0" smtClean="0"/>
                        <a:t>w brzmieniu dotychczasowym.</a:t>
                      </a:r>
                    </a:p>
                    <a:p>
                      <a:pPr marL="0" indent="0" algn="just">
                        <a:buFontTx/>
                        <a:buNone/>
                      </a:pPr>
                      <a:endParaRPr lang="pl-PL" altLang="pl-PL" sz="1800" dirty="0" smtClean="0"/>
                    </a:p>
                    <a:p>
                      <a:pPr marL="0" indent="0" algn="just">
                        <a:buFontTx/>
                        <a:buNone/>
                      </a:pPr>
                      <a:endParaRPr lang="pl-PL" altLang="pl-PL" sz="1800" dirty="0" smtClean="0"/>
                    </a:p>
                    <a:p>
                      <a:pPr marL="0" indent="0" algn="just">
                        <a:buFontTx/>
                        <a:buNone/>
                      </a:pPr>
                      <a:endParaRPr lang="pl-PL" altLang="pl-PL" sz="1800" dirty="0" smtClean="0"/>
                    </a:p>
                    <a:p>
                      <a:pPr marL="0" indent="0" algn="just">
                        <a:buFontTx/>
                        <a:buNone/>
                      </a:pPr>
                      <a:endParaRPr lang="pl-PL" altLang="pl-PL" sz="1800" dirty="0" smtClean="0"/>
                    </a:p>
                    <a:p>
                      <a:pPr marL="0" indent="0" algn="just">
                        <a:buFontTx/>
                        <a:buNone/>
                      </a:pPr>
                      <a:endParaRPr lang="pl-PL" altLang="pl-PL" sz="1800" dirty="0" smtClean="0"/>
                    </a:p>
                    <a:p>
                      <a:pPr marL="0" indent="0" algn="just">
                        <a:buFontTx/>
                        <a:buNone/>
                      </a:pPr>
                      <a:endParaRPr lang="pl-PL" altLang="pl-PL" sz="1050" dirty="0" smtClean="0"/>
                    </a:p>
                    <a:p>
                      <a:pPr marL="0" indent="0" algn="just">
                        <a:buFontTx/>
                        <a:buNone/>
                      </a:pPr>
                      <a:r>
                        <a:rPr lang="pl-PL" altLang="pl-PL" sz="1800" dirty="0" smtClean="0"/>
                        <a:t>(na podstawie art. 12 ustawy z dnia 27.11.2020 r. o zmianie ustawy o podatku od towarów i usług oraz niektórych innych ustaw)</a:t>
                      </a:r>
                    </a:p>
                    <a:p>
                      <a:pPr marL="0" indent="0" algn="just" eaLnBrk="1" hangingPunct="1">
                        <a:buFontTx/>
                        <a:buNone/>
                        <a:defRPr/>
                      </a:pPr>
                      <a:endParaRPr lang="pl-PL" sz="1900" dirty="0" smtClean="0"/>
                    </a:p>
                    <a:p>
                      <a:pPr marL="0" lvl="0" indent="0" algn="l">
                        <a:lnSpc>
                          <a:spcPct val="115000"/>
                        </a:lnSpc>
                        <a:spcAft>
                          <a:spcPts val="1000"/>
                        </a:spcAft>
                        <a:buFont typeface="Symbol" panose="05050102010706020507" pitchFamily="18" charset="2"/>
                        <a:buNone/>
                      </a:pPr>
                      <a:endParaRPr lang="pl-PL" sz="1200" dirty="0">
                        <a:solidFill>
                          <a:srgbClr val="001C4D"/>
                        </a:solidFill>
                        <a:effectLst/>
                        <a:latin typeface="Arial" panose="020B0604020202020204" pitchFamily="34" charset="0"/>
                        <a:ea typeface="Calibri" panose="020F0502020204030204" pitchFamily="34" charset="0"/>
                        <a:cs typeface="Arial" panose="020B0604020202020204" pitchFamily="34" charset="0"/>
                      </a:endParaRP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914400" y="233078"/>
            <a:ext cx="8229600" cy="461665"/>
          </a:xfrm>
          <a:prstGeom prst="rect">
            <a:avLst/>
          </a:prstGeom>
        </p:spPr>
        <p:txBody>
          <a:bodyPr wrap="square">
            <a:spAutoFit/>
          </a:bodyPr>
          <a:lstStyle/>
          <a:p>
            <a:pPr algn="ctr">
              <a:defRPr/>
            </a:pPr>
            <a:r>
              <a:rPr lang="pl-PL" altLang="pl-PL" sz="2400" spc="-60" dirty="0">
                <a:solidFill>
                  <a:srgbClr val="001D4D"/>
                </a:solidFill>
                <a:latin typeface="Arial" panose="020B0604020202020204" pitchFamily="34" charset="0"/>
                <a:ea typeface="+mj-ea"/>
                <a:cs typeface="Arial" panose="020B0604020202020204" pitchFamily="34" charset="0"/>
              </a:rPr>
              <a:t>FAKTURY KORYGUJĄCE – PRZEPISY PRZEJŚCIOWE</a:t>
            </a:r>
          </a:p>
        </p:txBody>
      </p:sp>
    </p:spTree>
    <p:extLst>
      <p:ext uri="{BB962C8B-B14F-4D97-AF65-F5344CB8AC3E}">
        <p14:creationId xmlns:p14="http://schemas.microsoft.com/office/powerpoint/2010/main" val="4752406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268117237"/>
              </p:ext>
            </p:extLst>
          </p:nvPr>
        </p:nvGraphicFramePr>
        <p:xfrm>
          <a:off x="1981200" y="898525"/>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a:buFontTx/>
                        <a:buNone/>
                        <a:defRPr/>
                      </a:pPr>
                      <a:r>
                        <a:rPr lang="pl-PL" sz="1800" dirty="0" smtClean="0"/>
                        <a:t>Art. 13. 1. </a:t>
                      </a:r>
                      <a:r>
                        <a:rPr lang="pl-PL" sz="1800" b="1" dirty="0" smtClean="0"/>
                        <a:t>W przypadku faktur korygujących wystawionych po dniu 31 grudnia 2020 r. w związku z obniżeniem podstawy opodatkowania</a:t>
                      </a:r>
                      <a:r>
                        <a:rPr lang="pl-PL" sz="1800" dirty="0" smtClean="0"/>
                        <a:t>, o którym mowa w art. 29a ust. 13 ustawy zmienianej w art. 1, w brzmieniu dotychczasowym, lub w związku ze stwierdzeniem pomyłki na fakturze, o którym mowa w art. 29a ust. 14 ustawy zmienianej w art. 1, </a:t>
                      </a:r>
                      <a:r>
                        <a:rPr lang="pl-PL" sz="1800" b="1" dirty="0" smtClean="0"/>
                        <a:t>podatnicy podatku od towarów i usług w okresie do dnia 31 grudnia 2021 r. mogą stosować przepisy ustawy zmienianej w art. 1, w brzmieniu dotychczasowym, jeżeli wybór stosowania tych przepisów zostanie uzgodniony na piśmie pomiędzy dostawcą towarów lub świadczącym usługi a ich nabywcą przed wystawieniem pierwszej faktury korygującej w roku 2021 r.</a:t>
                      </a:r>
                      <a:endParaRPr lang="pl-PL" altLang="pl-PL" sz="1800" dirty="0" smtClean="0"/>
                    </a:p>
                    <a:p>
                      <a:pPr marL="0" indent="0" algn="just">
                        <a:buFontTx/>
                        <a:buNone/>
                      </a:pPr>
                      <a:endParaRPr lang="pl-PL" altLang="pl-PL" sz="1050" dirty="0" smtClean="0"/>
                    </a:p>
                    <a:p>
                      <a:pPr marL="0" indent="0" algn="just">
                        <a:buFontTx/>
                        <a:buNone/>
                      </a:pPr>
                      <a:r>
                        <a:rPr lang="pl-PL" altLang="pl-PL" sz="1800" dirty="0" smtClean="0"/>
                        <a:t>(na podstawie art. 13 ust. 1 ustawy z dnia 27.11.2020 r. o zmianie ustawy o podatku od towarów i usług oraz niektórych innych ustaw)</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914400" y="233078"/>
            <a:ext cx="8229600" cy="461665"/>
          </a:xfrm>
          <a:prstGeom prst="rect">
            <a:avLst/>
          </a:prstGeom>
        </p:spPr>
        <p:txBody>
          <a:bodyPr wrap="square">
            <a:spAutoFit/>
          </a:bodyPr>
          <a:lstStyle/>
          <a:p>
            <a:pPr algn="ctr">
              <a:defRPr/>
            </a:pPr>
            <a:r>
              <a:rPr lang="pl-PL" altLang="pl-PL" sz="2400" spc="-60" dirty="0">
                <a:solidFill>
                  <a:srgbClr val="001D4D"/>
                </a:solidFill>
                <a:latin typeface="Arial" panose="020B0604020202020204" pitchFamily="34" charset="0"/>
                <a:ea typeface="+mj-ea"/>
                <a:cs typeface="Arial" panose="020B0604020202020204" pitchFamily="34" charset="0"/>
              </a:rPr>
              <a:t>FAKTURY KORYGUJĄCE – PRZEPISY PRZEJŚCIOWE</a:t>
            </a:r>
          </a:p>
        </p:txBody>
      </p:sp>
    </p:spTree>
    <p:extLst>
      <p:ext uri="{BB962C8B-B14F-4D97-AF65-F5344CB8AC3E}">
        <p14:creationId xmlns:p14="http://schemas.microsoft.com/office/powerpoint/2010/main" val="23173033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4257446183"/>
              </p:ext>
            </p:extLst>
          </p:nvPr>
        </p:nvGraphicFramePr>
        <p:xfrm>
          <a:off x="1981200" y="898525"/>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a:buFontTx/>
                        <a:buNone/>
                        <a:defRPr/>
                      </a:pPr>
                      <a:r>
                        <a:rPr lang="pl-PL" sz="1800" dirty="0" smtClean="0"/>
                        <a:t>2. </a:t>
                      </a:r>
                      <a:r>
                        <a:rPr lang="pl-PL" sz="1800" b="1" dirty="0" smtClean="0"/>
                        <a:t>Rezygnacja z wyboru</a:t>
                      </a:r>
                      <a:r>
                        <a:rPr lang="pl-PL" sz="1800" dirty="0" smtClean="0"/>
                        <a:t>, o którym mowa w ust. 1, </a:t>
                      </a:r>
                      <a:r>
                        <a:rPr lang="pl-PL" sz="1800" b="1" dirty="0" smtClean="0"/>
                        <a:t>może nastąpić nie wcześniej niż po upływie 3 miesięcy od końca miesiąca, w którym dokonano tego wyboru</a:t>
                      </a:r>
                      <a:r>
                        <a:rPr lang="pl-PL" sz="1800" dirty="0" smtClean="0"/>
                        <a:t>, pod warunkiem że zostanie ona uzgodniona na piśmie pomiędzy dostawcą towarów lub świadczącym usługi a ich nabywcą. </a:t>
                      </a:r>
                      <a:r>
                        <a:rPr lang="pl-PL" sz="1800" b="1" dirty="0" smtClean="0"/>
                        <a:t>Do faktur korygujących wystawionych po dniu rezygnacji z wyboru stosuje się przepisy </a:t>
                      </a:r>
                      <a:r>
                        <a:rPr lang="pl-PL" sz="1800" dirty="0" smtClean="0"/>
                        <a:t>ustawy zmienianej w art. 1, </a:t>
                      </a:r>
                      <a:r>
                        <a:rPr lang="pl-PL" sz="1800" b="1" dirty="0" smtClean="0"/>
                        <a:t>w brzmieniu nadanym niniejszą ustawą.</a:t>
                      </a:r>
                    </a:p>
                    <a:p>
                      <a:pPr marL="0" indent="0" algn="just">
                        <a:buFontTx/>
                        <a:buNone/>
                      </a:pPr>
                      <a:endParaRPr lang="pl-PL" altLang="pl-PL" sz="1050" dirty="0" smtClean="0"/>
                    </a:p>
                    <a:p>
                      <a:pPr marL="0" indent="0" algn="just">
                        <a:buFontTx/>
                        <a:buNone/>
                      </a:pPr>
                      <a:endParaRPr lang="pl-PL" altLang="pl-PL" sz="1050" dirty="0" smtClean="0"/>
                    </a:p>
                    <a:p>
                      <a:pPr marL="0" indent="0" algn="just">
                        <a:buFontTx/>
                        <a:buNone/>
                      </a:pPr>
                      <a:endParaRPr lang="pl-PL" altLang="pl-PL" sz="1050" dirty="0" smtClean="0"/>
                    </a:p>
                    <a:p>
                      <a:pPr marL="0" indent="0" algn="just">
                        <a:buFontTx/>
                        <a:buNone/>
                      </a:pPr>
                      <a:endParaRPr lang="pl-PL" altLang="pl-PL" sz="1050" dirty="0" smtClean="0"/>
                    </a:p>
                    <a:p>
                      <a:pPr marL="0" indent="0" algn="just">
                        <a:buFontTx/>
                        <a:buNone/>
                      </a:pPr>
                      <a:endParaRPr lang="pl-PL" altLang="pl-PL" sz="1050" dirty="0" smtClean="0"/>
                    </a:p>
                    <a:p>
                      <a:pPr marL="0" indent="0" algn="just">
                        <a:buFontTx/>
                        <a:buNone/>
                      </a:pPr>
                      <a:endParaRPr lang="pl-PL" altLang="pl-PL" sz="1050" dirty="0" smtClean="0"/>
                    </a:p>
                    <a:p>
                      <a:pPr marL="0" indent="0" algn="just">
                        <a:buFontTx/>
                        <a:buNone/>
                      </a:pPr>
                      <a:endParaRPr lang="pl-PL" altLang="pl-PL" sz="1050" dirty="0" smtClean="0"/>
                    </a:p>
                    <a:p>
                      <a:pPr marL="0" indent="0" algn="just">
                        <a:buFontTx/>
                        <a:buNone/>
                      </a:pPr>
                      <a:r>
                        <a:rPr lang="pl-PL" altLang="pl-PL" sz="1800" dirty="0" smtClean="0"/>
                        <a:t>(na podstawie art. 13 ust. 2 ustawy z dnia 27.11.2020 r. o zmianie ustawy o podatku od towarów i usług oraz niektórych innych ustaw)</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914400" y="233078"/>
            <a:ext cx="8229600" cy="461665"/>
          </a:xfrm>
          <a:prstGeom prst="rect">
            <a:avLst/>
          </a:prstGeom>
        </p:spPr>
        <p:txBody>
          <a:bodyPr wrap="square">
            <a:spAutoFit/>
          </a:bodyPr>
          <a:lstStyle/>
          <a:p>
            <a:pPr algn="ctr">
              <a:defRPr/>
            </a:pPr>
            <a:r>
              <a:rPr lang="pl-PL" altLang="pl-PL" sz="2400" spc="-60" dirty="0">
                <a:solidFill>
                  <a:srgbClr val="001D4D"/>
                </a:solidFill>
                <a:latin typeface="Arial" panose="020B0604020202020204" pitchFamily="34" charset="0"/>
                <a:ea typeface="+mj-ea"/>
                <a:cs typeface="Arial" panose="020B0604020202020204" pitchFamily="34" charset="0"/>
              </a:rPr>
              <a:t>FAKTURY KORYGUJĄCE – PRZEPISY PRZEJŚCIOWE</a:t>
            </a:r>
          </a:p>
        </p:txBody>
      </p:sp>
    </p:spTree>
    <p:extLst>
      <p:ext uri="{BB962C8B-B14F-4D97-AF65-F5344CB8AC3E}">
        <p14:creationId xmlns:p14="http://schemas.microsoft.com/office/powerpoint/2010/main" val="35696052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2191587777"/>
              </p:ext>
            </p:extLst>
          </p:nvPr>
        </p:nvGraphicFramePr>
        <p:xfrm>
          <a:off x="1857375" y="701740"/>
          <a:ext cx="6934200" cy="429768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700" dirty="0" smtClean="0">
                          <a:solidFill>
                            <a:srgbClr val="00B050"/>
                          </a:solidFill>
                        </a:rPr>
                        <a:t>Podatnik</a:t>
                      </a:r>
                      <a:r>
                        <a:rPr lang="pl-PL" altLang="pl-PL" sz="1700" dirty="0" smtClean="0"/>
                        <a:t> (dostawca) </a:t>
                      </a:r>
                      <a:r>
                        <a:rPr lang="pl-PL" altLang="pl-PL" sz="1700" dirty="0" smtClean="0">
                          <a:solidFill>
                            <a:srgbClr val="00B050"/>
                          </a:solidFill>
                        </a:rPr>
                        <a:t>XYZ</a:t>
                      </a:r>
                      <a:r>
                        <a:rPr lang="pl-PL" altLang="pl-PL" sz="1700" dirty="0" smtClean="0"/>
                        <a:t> prowadzący działalność handlową wystawił w dniu 2 lutego 2021 roku fakturę korygującą na rzecz </a:t>
                      </a:r>
                      <a:r>
                        <a:rPr lang="pl-PL" altLang="pl-PL" sz="1700" dirty="0" smtClean="0">
                          <a:solidFill>
                            <a:srgbClr val="0070C0"/>
                          </a:solidFill>
                        </a:rPr>
                        <a:t>nabywcy ABC</a:t>
                      </a:r>
                      <a:r>
                        <a:rPr lang="pl-PL" altLang="pl-PL" sz="1700" dirty="0" smtClean="0"/>
                        <a:t>. Faktura została wystawiona w związku z udzieleniem rabatu przez podatnika XYZ. Była to pierwsza faktura korygująca wystawiona przez podatnika XYZ na rzecz nabywcy ABC w 2021 roku.</a:t>
                      </a:r>
                    </a:p>
                    <a:p>
                      <a:pPr marL="0" indent="0" algn="just" eaLnBrk="1" hangingPunct="1">
                        <a:buFontTx/>
                        <a:buNone/>
                        <a:defRPr/>
                      </a:pPr>
                      <a:endParaRPr lang="pl-PL" altLang="pl-PL" sz="600" dirty="0" smtClean="0"/>
                    </a:p>
                    <a:p>
                      <a:pPr marL="0" indent="0" algn="just" eaLnBrk="1" hangingPunct="1">
                        <a:buFontTx/>
                        <a:buNone/>
                        <a:defRPr/>
                      </a:pPr>
                      <a:r>
                        <a:rPr lang="pl-PL" altLang="pl-PL" sz="1700" b="1" dirty="0" smtClean="0"/>
                        <a:t>WARIANT 1 </a:t>
                      </a:r>
                      <a:r>
                        <a:rPr lang="pl-PL" altLang="pl-PL" sz="1700" dirty="0" smtClean="0"/>
                        <a:t>– podatnik XYZ i nabywca ABC przed wystawieniem faktury korygującej przez podatnika XYZ </a:t>
                      </a:r>
                      <a:r>
                        <a:rPr lang="pl-PL" altLang="pl-PL" sz="1700" u="sng" dirty="0" smtClean="0"/>
                        <a:t>uzgodnili na piśmie w styczniu 2021 roku</a:t>
                      </a:r>
                      <a:r>
                        <a:rPr lang="pl-PL" altLang="pl-PL" sz="1700" dirty="0" smtClean="0"/>
                        <a:t>, że będą stosować (w stosunku do zasad rozliczania faktur korygujących) w 2021 roku przepisy w brzmieniu obowiązującym do końca 2020 roku.</a:t>
                      </a:r>
                    </a:p>
                    <a:p>
                      <a:pPr marL="0" indent="0" algn="just" eaLnBrk="1" hangingPunct="1">
                        <a:buFontTx/>
                        <a:buNone/>
                        <a:defRPr/>
                      </a:pPr>
                      <a:endParaRPr lang="pl-PL" altLang="pl-PL" sz="400" dirty="0" smtClean="0"/>
                    </a:p>
                    <a:p>
                      <a:pPr marL="0" indent="0" algn="just" eaLnBrk="1" hangingPunct="1">
                        <a:buFontTx/>
                        <a:buNone/>
                        <a:defRPr/>
                      </a:pPr>
                      <a:r>
                        <a:rPr lang="pl-PL" altLang="pl-PL" sz="1700" dirty="0" smtClean="0"/>
                        <a:t>W związku z powyższym:</a:t>
                      </a:r>
                    </a:p>
                    <a:p>
                      <a:pPr marL="285750" indent="-285750" algn="just" eaLnBrk="1" hangingPunct="1">
                        <a:buFont typeface="Arial" panose="020B0604020202020204" pitchFamily="34" charset="0"/>
                        <a:buChar char="•"/>
                        <a:defRPr/>
                      </a:pPr>
                      <a:r>
                        <a:rPr lang="pl-PL" altLang="pl-PL" sz="1700" dirty="0" smtClean="0"/>
                        <a:t>Podatnik XYZ stosuje w 2021 roku przepisy art. 29a ust. 13 ustawy o podatku od towarów i usług w brzmieniu obowiązującym do 31 grudnia 2020 roku.</a:t>
                      </a:r>
                    </a:p>
                    <a:p>
                      <a:pPr marL="285750" indent="-285750" algn="just" eaLnBrk="1" hangingPunct="1">
                        <a:buFont typeface="Arial" panose="020B0604020202020204" pitchFamily="34" charset="0"/>
                        <a:buChar char="•"/>
                        <a:defRPr/>
                      </a:pPr>
                      <a:r>
                        <a:rPr lang="pl-PL" altLang="pl-PL" sz="1700" dirty="0" smtClean="0"/>
                        <a:t>Nabywca ABC stosuje w 2021 roku przepisy art. 86 ust. 19a ustawy o podatku od towarów i usług w brzmieniu obowiązującym do 31 grudnia 2020 roku.</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914400" y="233078"/>
            <a:ext cx="8229600" cy="461665"/>
          </a:xfrm>
          <a:prstGeom prst="rect">
            <a:avLst/>
          </a:prstGeom>
        </p:spPr>
        <p:txBody>
          <a:bodyPr wrap="square">
            <a:spAutoFit/>
          </a:bodyPr>
          <a:lstStyle/>
          <a:p>
            <a:pPr algn="ctr">
              <a:defRPr/>
            </a:pPr>
            <a:r>
              <a:rPr lang="pl-PL" altLang="pl-PL" sz="2400" spc="-60" dirty="0">
                <a:solidFill>
                  <a:srgbClr val="001D4D"/>
                </a:solidFill>
                <a:latin typeface="Arial" panose="020B0604020202020204" pitchFamily="34" charset="0"/>
                <a:ea typeface="+mj-ea"/>
                <a:cs typeface="Arial" panose="020B0604020202020204" pitchFamily="34" charset="0"/>
              </a:rPr>
              <a:t>PRZYKŁAD 1 – PRZEPISY PRZEJŚCIOWE (WARIANT 1)</a:t>
            </a:r>
          </a:p>
        </p:txBody>
      </p:sp>
    </p:spTree>
    <p:extLst>
      <p:ext uri="{BB962C8B-B14F-4D97-AF65-F5344CB8AC3E}">
        <p14:creationId xmlns:p14="http://schemas.microsoft.com/office/powerpoint/2010/main" val="8722368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2380257566"/>
              </p:ext>
            </p:extLst>
          </p:nvPr>
        </p:nvGraphicFramePr>
        <p:xfrm>
          <a:off x="1857375" y="1093919"/>
          <a:ext cx="6934200" cy="384048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t>Podatnik XYZ i nabywca ABC najwcześniej w maju 2021 roku (po upływie 3 miesięcy od końca miesiąca, w którym dokonali wyboru) mogą zrezygnować ze stosowania przepisów, w zakresie rozliczania faktur korygujących „in minus”, w brzmieniu obowiązującym do 31 grudnia 2020 roku.</a:t>
                      </a:r>
                    </a:p>
                    <a:p>
                      <a:pPr marL="0" indent="0" algn="just" eaLnBrk="1" hangingPunct="1">
                        <a:buFontTx/>
                        <a:buNone/>
                      </a:pPr>
                      <a:endParaRPr lang="pl-PL" altLang="pl-PL" sz="1800" dirty="0" smtClean="0"/>
                    </a:p>
                    <a:p>
                      <a:pPr marL="0" indent="0" algn="just" eaLnBrk="1" hangingPunct="1">
                        <a:buFontTx/>
                        <a:buNone/>
                      </a:pPr>
                      <a:r>
                        <a:rPr lang="pl-PL" altLang="pl-PL" sz="1800" dirty="0" smtClean="0"/>
                        <a:t>Zakładamy, że podatnik XYZ i nabywca ABC uzgodnią na piśmie w dniu 5 czerwca 2021 roku, że rezygnują ze stosowania przepisów w brzmieniu obowiązującym do 31 grudnia 2020 roku w stosunku do rozliczania faktur korygujących „in minus”. W takim przypadku do faktur korygujących „in minus” wystawionych od 6 czerwca 2021 roku podatnik XYZ oraz nabywca ABC będą stosować zasady rozliczania faktur korygujących „in minus” w brzmieniu obowiązującym od 1 stycznia 2021 roku.</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914400" y="233078"/>
            <a:ext cx="8229600" cy="830997"/>
          </a:xfrm>
          <a:prstGeom prst="rect">
            <a:avLst/>
          </a:prstGeom>
        </p:spPr>
        <p:txBody>
          <a:bodyPr wrap="square">
            <a:spAutoFit/>
          </a:bodyPr>
          <a:lstStyle/>
          <a:p>
            <a:pPr algn="ctr">
              <a:defRPr/>
            </a:pPr>
            <a:r>
              <a:rPr lang="pl-PL" altLang="pl-PL" sz="2400" spc="-60" dirty="0">
                <a:solidFill>
                  <a:srgbClr val="001D4D"/>
                </a:solidFill>
                <a:latin typeface="Arial" panose="020B0604020202020204" pitchFamily="34" charset="0"/>
                <a:ea typeface="+mj-ea"/>
                <a:cs typeface="Arial" panose="020B0604020202020204" pitchFamily="34" charset="0"/>
              </a:rPr>
              <a:t>PRZYKŁAD 1 – PRZEPISY PRZEJŚCIOWE (WARIANT 1</a:t>
            </a:r>
            <a:r>
              <a:rPr lang="pl-PL" altLang="pl-PL" sz="2400" spc="-60" dirty="0" smtClean="0">
                <a:solidFill>
                  <a:srgbClr val="001D4D"/>
                </a:solidFill>
                <a:latin typeface="Arial" panose="020B0604020202020204" pitchFamily="34" charset="0"/>
                <a:ea typeface="+mj-ea"/>
                <a:cs typeface="Arial" panose="020B0604020202020204" pitchFamily="34" charset="0"/>
              </a:rPr>
              <a:t>) - REZYGNACJA</a:t>
            </a:r>
            <a:endParaRPr lang="pl-PL" altLang="pl-PL" sz="24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7427160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2534326312"/>
              </p:ext>
            </p:extLst>
          </p:nvPr>
        </p:nvGraphicFramePr>
        <p:xfrm>
          <a:off x="1857375" y="791491"/>
          <a:ext cx="6934200" cy="423672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700" dirty="0" smtClean="0">
                          <a:solidFill>
                            <a:srgbClr val="00B050"/>
                          </a:solidFill>
                        </a:rPr>
                        <a:t>Podatnik</a:t>
                      </a:r>
                      <a:r>
                        <a:rPr lang="pl-PL" altLang="pl-PL" sz="1700" dirty="0" smtClean="0"/>
                        <a:t> (dostawca) </a:t>
                      </a:r>
                      <a:r>
                        <a:rPr lang="pl-PL" altLang="pl-PL" sz="1700" dirty="0" smtClean="0">
                          <a:solidFill>
                            <a:srgbClr val="00B050"/>
                          </a:solidFill>
                        </a:rPr>
                        <a:t>XYZ</a:t>
                      </a:r>
                      <a:r>
                        <a:rPr lang="pl-PL" altLang="pl-PL" sz="1700" dirty="0" smtClean="0"/>
                        <a:t> prowadzący działalność handlową wystawił w dniu 2 lutego 2021 roku fakturę korygującą na rzecz </a:t>
                      </a:r>
                      <a:r>
                        <a:rPr lang="pl-PL" altLang="pl-PL" sz="1700" dirty="0" smtClean="0">
                          <a:solidFill>
                            <a:srgbClr val="0070C0"/>
                          </a:solidFill>
                        </a:rPr>
                        <a:t>nabywcy ABC</a:t>
                      </a:r>
                      <a:r>
                        <a:rPr lang="pl-PL" altLang="pl-PL" sz="1700" dirty="0" smtClean="0"/>
                        <a:t>. Faktura została wystawiona w związku z udzieleniem rabatu przez podatnika XYZ. Była to pierwsza faktura korygująca wystawiona przez podatnika XYZ na rzecz nabywcy ABC w 2021 roku.</a:t>
                      </a:r>
                    </a:p>
                    <a:p>
                      <a:pPr marL="0" indent="0" algn="just" eaLnBrk="1" hangingPunct="1">
                        <a:buFontTx/>
                        <a:buNone/>
                        <a:defRPr/>
                      </a:pPr>
                      <a:endParaRPr lang="pl-PL" altLang="pl-PL" sz="500" dirty="0" smtClean="0"/>
                    </a:p>
                    <a:p>
                      <a:pPr marL="0" indent="0" algn="just" eaLnBrk="1" hangingPunct="1">
                        <a:buFontTx/>
                        <a:buNone/>
                        <a:defRPr/>
                      </a:pPr>
                      <a:r>
                        <a:rPr lang="pl-PL" altLang="pl-PL" sz="1700" b="1" dirty="0" smtClean="0"/>
                        <a:t>WARIANT 2 </a:t>
                      </a:r>
                      <a:r>
                        <a:rPr lang="pl-PL" altLang="pl-PL" sz="1700" dirty="0" smtClean="0"/>
                        <a:t>– podatnik XYZ i nabywca ABC przed wystawieniem faktury korygującej przez podatnika XYZ </a:t>
                      </a:r>
                      <a:r>
                        <a:rPr lang="pl-PL" altLang="pl-PL" sz="1700" u="sng" dirty="0" smtClean="0"/>
                        <a:t>nie uzgodnili na piśmie</a:t>
                      </a:r>
                      <a:r>
                        <a:rPr lang="pl-PL" altLang="pl-PL" sz="1700" dirty="0" smtClean="0"/>
                        <a:t>, że będą stosować (w stosunku do zasad rozliczania faktur korygujących „in minus”) w 2021 roku przepisy w brzmieniu obowiązującym do końca 2020 roku.</a:t>
                      </a:r>
                    </a:p>
                    <a:p>
                      <a:pPr marL="0" indent="0" algn="just" eaLnBrk="1" hangingPunct="1">
                        <a:buFontTx/>
                        <a:buNone/>
                        <a:defRPr/>
                      </a:pPr>
                      <a:endParaRPr lang="pl-PL" altLang="pl-PL" sz="100" dirty="0" smtClean="0"/>
                    </a:p>
                    <a:p>
                      <a:pPr marL="0" indent="0" algn="just" eaLnBrk="1" hangingPunct="1">
                        <a:buFontTx/>
                        <a:buNone/>
                        <a:defRPr/>
                      </a:pPr>
                      <a:r>
                        <a:rPr lang="pl-PL" altLang="pl-PL" sz="1700" dirty="0" smtClean="0"/>
                        <a:t>W związku z powyższym:</a:t>
                      </a:r>
                    </a:p>
                    <a:p>
                      <a:pPr marL="285750" indent="-285750" algn="just" eaLnBrk="1" hangingPunct="1">
                        <a:buFont typeface="Arial" panose="020B0604020202020204" pitchFamily="34" charset="0"/>
                        <a:buChar char="•"/>
                        <a:defRPr/>
                      </a:pPr>
                      <a:r>
                        <a:rPr lang="pl-PL" altLang="pl-PL" sz="1700" dirty="0" smtClean="0"/>
                        <a:t>Podatnik XYZ stosuje w 2021 roku przepisy art. 29a ust. 13 ustawy o podatku od towarów i usług w brzmieniu obowiązującym od 1 stycznia 2021 roku.</a:t>
                      </a:r>
                    </a:p>
                    <a:p>
                      <a:pPr marL="285750" indent="-285750" algn="just" eaLnBrk="1" hangingPunct="1">
                        <a:buFont typeface="Arial" panose="020B0604020202020204" pitchFamily="34" charset="0"/>
                        <a:buChar char="•"/>
                        <a:defRPr/>
                      </a:pPr>
                      <a:r>
                        <a:rPr lang="pl-PL" altLang="pl-PL" sz="1700" dirty="0" smtClean="0"/>
                        <a:t>Nabywca ABC stosuje w 2021 roku przepisy art. 86 ust. 19a ustawy o podatku od towarów i usług w brzmieniu obowiązującym od 1 stycznia 2021 roku.</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914400" y="233078"/>
            <a:ext cx="8229600" cy="461665"/>
          </a:xfrm>
          <a:prstGeom prst="rect">
            <a:avLst/>
          </a:prstGeom>
        </p:spPr>
        <p:txBody>
          <a:bodyPr wrap="square">
            <a:spAutoFit/>
          </a:bodyPr>
          <a:lstStyle/>
          <a:p>
            <a:pPr algn="ctr">
              <a:defRPr/>
            </a:pPr>
            <a:r>
              <a:rPr lang="pl-PL" altLang="pl-PL" sz="2400" spc="-60" dirty="0">
                <a:solidFill>
                  <a:srgbClr val="001D4D"/>
                </a:solidFill>
                <a:latin typeface="Arial" panose="020B0604020202020204" pitchFamily="34" charset="0"/>
                <a:ea typeface="+mj-ea"/>
                <a:cs typeface="Arial" panose="020B0604020202020204" pitchFamily="34" charset="0"/>
              </a:rPr>
              <a:t>PRZYKŁAD 1 – PRZEPISY PRZEJŚCIOWE (WARIANT </a:t>
            </a:r>
            <a:r>
              <a:rPr lang="pl-PL" altLang="pl-PL" sz="2400" spc="-60" dirty="0" smtClean="0">
                <a:solidFill>
                  <a:srgbClr val="001D4D"/>
                </a:solidFill>
                <a:latin typeface="Arial" panose="020B0604020202020204" pitchFamily="34" charset="0"/>
                <a:ea typeface="+mj-ea"/>
                <a:cs typeface="Arial" panose="020B0604020202020204" pitchFamily="34" charset="0"/>
              </a:rPr>
              <a:t>2)</a:t>
            </a:r>
            <a:endParaRPr lang="pl-PL" altLang="pl-PL" sz="24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7257316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366484930"/>
              </p:ext>
            </p:extLst>
          </p:nvPr>
        </p:nvGraphicFramePr>
        <p:xfrm>
          <a:off x="1905000" y="710737"/>
          <a:ext cx="6934200" cy="426720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a:t>
                      </a:r>
                      <a:r>
                        <a:rPr lang="pl-PL" altLang="pl-PL" sz="1800" dirty="0" smtClean="0"/>
                        <a:t> (dostawca) </a:t>
                      </a:r>
                      <a:r>
                        <a:rPr lang="pl-PL" altLang="pl-PL" sz="1800" dirty="0" smtClean="0">
                          <a:solidFill>
                            <a:srgbClr val="00B050"/>
                          </a:solidFill>
                        </a:rPr>
                        <a:t>XYZ</a:t>
                      </a:r>
                      <a:r>
                        <a:rPr lang="pl-PL" altLang="pl-PL" sz="1800" dirty="0" smtClean="0"/>
                        <a:t> prowadzący działalność handlową zawarł w kwietniu 2019 roku umowę ramową o dostawę towarów z </a:t>
                      </a:r>
                      <a:r>
                        <a:rPr lang="pl-PL" altLang="pl-PL" sz="1800" dirty="0" smtClean="0">
                          <a:solidFill>
                            <a:srgbClr val="0070C0"/>
                          </a:solidFill>
                        </a:rPr>
                        <a:t>nabywcą ABC</a:t>
                      </a:r>
                      <a:r>
                        <a:rPr lang="pl-PL" altLang="pl-PL" sz="1800" dirty="0" smtClean="0"/>
                        <a:t>. </a:t>
                      </a:r>
                    </a:p>
                    <a:p>
                      <a:pPr marL="0" indent="0" algn="just" eaLnBrk="1" hangingPunct="1">
                        <a:buFontTx/>
                        <a:buNone/>
                      </a:pPr>
                      <a:endParaRPr lang="pl-PL" altLang="pl-PL" sz="400" dirty="0" smtClean="0"/>
                    </a:p>
                    <a:p>
                      <a:pPr marL="0" indent="0" algn="just" eaLnBrk="1" hangingPunct="1">
                        <a:buFontTx/>
                        <a:buNone/>
                      </a:pPr>
                      <a:r>
                        <a:rPr lang="pl-PL" altLang="pl-PL" sz="1800" dirty="0" smtClean="0"/>
                        <a:t>Zgodnie z umową ramową, jeżeli nabywca ABC zakupi w danym roku kalendarzowym towarów o wartości co najmniej 200 000 PLN, to zostanie mu udzielony zbiorczy rabat roczny w wysokości 2% wartości zakupionych w danym roku towarów. </a:t>
                      </a:r>
                      <a:r>
                        <a:rPr lang="pl-PL" altLang="pl-PL" sz="1800" u="sng" dirty="0" smtClean="0"/>
                        <a:t>Zgodnie z umową ramową rabat zostanie udzielony i naliczony po zakończeniu danego roku kalendarzowego</a:t>
                      </a:r>
                      <a:r>
                        <a:rPr lang="pl-PL" altLang="pl-PL" sz="1800" dirty="0" smtClean="0"/>
                        <a:t>.</a:t>
                      </a:r>
                    </a:p>
                    <a:p>
                      <a:pPr marL="0" indent="0" algn="just" eaLnBrk="1" hangingPunct="1">
                        <a:buFontTx/>
                        <a:buNone/>
                      </a:pPr>
                      <a:endParaRPr lang="pl-PL" altLang="pl-PL" sz="600" dirty="0" smtClean="0"/>
                    </a:p>
                    <a:p>
                      <a:pPr marL="0" indent="0" algn="just" eaLnBrk="1" hangingPunct="1">
                        <a:buFontTx/>
                        <a:buNone/>
                      </a:pPr>
                      <a:r>
                        <a:rPr lang="pl-PL" altLang="pl-PL" sz="1800" dirty="0" smtClean="0"/>
                        <a:t>Zakładamy, że w 2021 roku nabywca ABC zrealizuje warunki określone w umowie ramowej (wartość dokonanych zakupów w 2021 roku od podatnika XYZ wyniesie 250 000 PLN), w związku z powyższym będzie mu przysługiwał 2% rabat. 10 stycznia 2022 roku podatnik XYZ wystawi fakturę korygującą oraz dokona zwrotu wyliczonego rabatu w wysokości 5 000 PLN (2% x 250 000 PLN).</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2 – UMOWA RAMOWA (RABAT ROCZNY) – WARIANT 1 (1)</a:t>
            </a:r>
          </a:p>
        </p:txBody>
      </p:sp>
    </p:spTree>
    <p:extLst>
      <p:ext uri="{BB962C8B-B14F-4D97-AF65-F5344CB8AC3E}">
        <p14:creationId xmlns:p14="http://schemas.microsoft.com/office/powerpoint/2010/main" val="36513359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4261353793"/>
              </p:ext>
            </p:extLst>
          </p:nvPr>
        </p:nvGraphicFramePr>
        <p:xfrm>
          <a:off x="1905000" y="788987"/>
          <a:ext cx="6934200" cy="400050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700" b="1" u="sng" dirty="0" smtClean="0"/>
                        <a:t>UZGODNIENIE WARUNKÓW:</a:t>
                      </a:r>
                      <a:r>
                        <a:rPr lang="pl-PL" altLang="pl-PL" sz="1700" b="1" dirty="0" smtClean="0"/>
                        <a:t> </a:t>
                      </a:r>
                      <a:r>
                        <a:rPr lang="pl-PL" altLang="pl-PL" sz="1700" dirty="0" smtClean="0"/>
                        <a:t>kwiecień 2019 roku</a:t>
                      </a:r>
                    </a:p>
                    <a:p>
                      <a:pPr marL="0" indent="0" algn="just" eaLnBrk="1" hangingPunct="1">
                        <a:buFontTx/>
                        <a:buNone/>
                        <a:defRPr/>
                      </a:pPr>
                      <a:endParaRPr lang="pl-PL" altLang="pl-PL" sz="1050" dirty="0" smtClean="0"/>
                    </a:p>
                    <a:p>
                      <a:pPr marL="0" indent="0" algn="just" eaLnBrk="1" hangingPunct="1">
                        <a:buFontTx/>
                        <a:buNone/>
                        <a:defRPr/>
                      </a:pPr>
                      <a:r>
                        <a:rPr lang="pl-PL" altLang="pl-PL" sz="1700" b="1" u="sng" dirty="0" smtClean="0"/>
                        <a:t>SPEŁNIENIE UZGODNIONYCH WARUNKÓW:</a:t>
                      </a:r>
                      <a:r>
                        <a:rPr lang="pl-PL" altLang="pl-PL" sz="1700" b="1" dirty="0" smtClean="0"/>
                        <a:t> </a:t>
                      </a:r>
                      <a:r>
                        <a:rPr lang="pl-PL" altLang="pl-PL" sz="1700" dirty="0" smtClean="0"/>
                        <a:t>zgodnie z umową następuje</a:t>
                      </a:r>
                      <a:r>
                        <a:rPr lang="pl-PL" altLang="pl-PL" sz="1700" b="1" dirty="0" smtClean="0"/>
                        <a:t> </a:t>
                      </a:r>
                      <a:r>
                        <a:rPr lang="pl-PL" altLang="pl-PL" sz="1700" dirty="0" smtClean="0"/>
                        <a:t>na początku 2022 roku</a:t>
                      </a:r>
                      <a:r>
                        <a:rPr lang="pl-PL" altLang="pl-PL" sz="1700" b="1" dirty="0" smtClean="0"/>
                        <a:t>, </a:t>
                      </a:r>
                      <a:r>
                        <a:rPr lang="pl-PL" altLang="pl-PL" sz="1700" dirty="0" smtClean="0"/>
                        <a:t>wraz z upływem ostatniego dnia 2021 roku (upływ 31 grudnia 2021 roku)</a:t>
                      </a:r>
                    </a:p>
                    <a:p>
                      <a:pPr marL="0" indent="0" algn="just" eaLnBrk="1" hangingPunct="1">
                        <a:buFontTx/>
                        <a:buNone/>
                        <a:defRPr/>
                      </a:pPr>
                      <a:endParaRPr lang="pl-PL" altLang="pl-PL" sz="800" dirty="0" smtClean="0"/>
                    </a:p>
                    <a:p>
                      <a:pPr marL="0" indent="0" algn="just" eaLnBrk="1" hangingPunct="1">
                        <a:buFontTx/>
                        <a:buNone/>
                        <a:defRPr/>
                      </a:pPr>
                      <a:r>
                        <a:rPr lang="pl-PL" altLang="pl-PL" sz="1700" b="1" u="sng" dirty="0" smtClean="0"/>
                        <a:t>DOKUMENTACJA:</a:t>
                      </a:r>
                      <a:r>
                        <a:rPr lang="pl-PL" altLang="pl-PL" sz="1700" dirty="0" smtClean="0"/>
                        <a:t> umowa ramowa; dokumenty wskazujące na osiągnięcie określonej w umowie minimalnej wartości zakupów warunkującej udzielenie rabatu</a:t>
                      </a:r>
                    </a:p>
                    <a:p>
                      <a:pPr marL="0" indent="0" algn="just" eaLnBrk="1" hangingPunct="1">
                        <a:buFontTx/>
                        <a:buNone/>
                        <a:defRPr/>
                      </a:pPr>
                      <a:endParaRPr lang="pl-PL" altLang="pl-PL" sz="1200" dirty="0" smtClean="0"/>
                    </a:p>
                    <a:p>
                      <a:pPr marL="0" indent="0" algn="just" eaLnBrk="1" hangingPunct="1">
                        <a:buFontTx/>
                        <a:buNone/>
                        <a:defRPr/>
                      </a:pPr>
                      <a:r>
                        <a:rPr lang="pl-PL" altLang="pl-PL" sz="1700" b="1" u="sng" dirty="0" smtClean="0">
                          <a:solidFill>
                            <a:srgbClr val="00B050"/>
                          </a:solidFill>
                        </a:rPr>
                        <a:t>MOMENT POMNIEJSZENIA VAT NALEŻNEGO U PODATNIKA XYZ</a:t>
                      </a:r>
                      <a:r>
                        <a:rPr lang="pl-PL" altLang="pl-PL" sz="1700" b="1" dirty="0" smtClean="0">
                          <a:solidFill>
                            <a:srgbClr val="00B050"/>
                          </a:solidFill>
                        </a:rPr>
                        <a:t>: </a:t>
                      </a:r>
                      <a:r>
                        <a:rPr lang="pl-PL" altLang="pl-PL" sz="1700" dirty="0" smtClean="0">
                          <a:solidFill>
                            <a:srgbClr val="00B050"/>
                          </a:solidFill>
                        </a:rPr>
                        <a:t>styczeń 2022 roku (data wystawienia faktury korygującej po uzgodnieniu i spełnieniu warunków)</a:t>
                      </a:r>
                    </a:p>
                    <a:p>
                      <a:pPr marL="0" indent="0" algn="just" eaLnBrk="1" hangingPunct="1">
                        <a:buFontTx/>
                        <a:buNone/>
                        <a:defRPr/>
                      </a:pPr>
                      <a:endParaRPr lang="pl-PL" altLang="pl-PL" sz="1100" dirty="0" smtClean="0"/>
                    </a:p>
                    <a:p>
                      <a:pPr marL="0" indent="0" algn="just" eaLnBrk="1" hangingPunct="1">
                        <a:buFontTx/>
                        <a:buNone/>
                        <a:defRPr/>
                      </a:pPr>
                      <a:r>
                        <a:rPr lang="pl-PL" altLang="pl-PL" sz="1700" b="1" u="sng" dirty="0" smtClean="0">
                          <a:solidFill>
                            <a:srgbClr val="0070C0"/>
                          </a:solidFill>
                        </a:rPr>
                        <a:t>MOMENT POMNIEJSZENIA VAT NALICZONEGO U NABYWCY ABC</a:t>
                      </a:r>
                      <a:r>
                        <a:rPr lang="pl-PL" altLang="pl-PL" sz="1700" b="1" dirty="0" smtClean="0">
                          <a:solidFill>
                            <a:srgbClr val="0070C0"/>
                          </a:solidFill>
                        </a:rPr>
                        <a:t>: </a:t>
                      </a:r>
                      <a:r>
                        <a:rPr lang="pl-PL" altLang="pl-PL" sz="1700" dirty="0" smtClean="0">
                          <a:solidFill>
                            <a:srgbClr val="0070C0"/>
                          </a:solidFill>
                        </a:rPr>
                        <a:t>styczeń 2022 roku (nastąpiło spełnienie wcześniej uzgodnionych warunków; nie ma znaczenia data wystawienia i otrzymania faktury korygującej)</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2 – UMOWA RAMOWA (RABAT ROCZNY) – WARIANT 1 </a:t>
            </a:r>
            <a:r>
              <a:rPr lang="pl-PL" altLang="pl-PL" sz="2200" spc="-60" dirty="0" smtClean="0">
                <a:solidFill>
                  <a:srgbClr val="001D4D"/>
                </a:solidFill>
                <a:latin typeface="Arial" panose="020B0604020202020204" pitchFamily="34" charset="0"/>
                <a:ea typeface="+mj-ea"/>
                <a:cs typeface="Arial" panose="020B0604020202020204" pitchFamily="34" charset="0"/>
              </a:rPr>
              <a:t>(2)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7106479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123444439"/>
              </p:ext>
            </p:extLst>
          </p:nvPr>
        </p:nvGraphicFramePr>
        <p:xfrm>
          <a:off x="1857375" y="738583"/>
          <a:ext cx="6934200" cy="426720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a:t>
                      </a:r>
                      <a:r>
                        <a:rPr lang="pl-PL" altLang="pl-PL" sz="1800" dirty="0" smtClean="0"/>
                        <a:t> (dostawca) </a:t>
                      </a:r>
                      <a:r>
                        <a:rPr lang="pl-PL" altLang="pl-PL" sz="1800" dirty="0" smtClean="0">
                          <a:solidFill>
                            <a:srgbClr val="00B050"/>
                          </a:solidFill>
                        </a:rPr>
                        <a:t>XYZ</a:t>
                      </a:r>
                      <a:r>
                        <a:rPr lang="pl-PL" altLang="pl-PL" sz="1800" dirty="0" smtClean="0"/>
                        <a:t> prowadzący działalność handlową zawarł w kwietniu 2019 roku umowę ramową o dostawę towarów z </a:t>
                      </a:r>
                      <a:r>
                        <a:rPr lang="pl-PL" altLang="pl-PL" sz="1800" dirty="0" smtClean="0">
                          <a:solidFill>
                            <a:srgbClr val="0070C0"/>
                          </a:solidFill>
                        </a:rPr>
                        <a:t>nabywcą ABC</a:t>
                      </a:r>
                      <a:r>
                        <a:rPr lang="pl-PL" altLang="pl-PL" sz="1800" dirty="0" smtClean="0"/>
                        <a:t>. </a:t>
                      </a:r>
                    </a:p>
                    <a:p>
                      <a:pPr marL="0" indent="0" algn="just" eaLnBrk="1" hangingPunct="1">
                        <a:buFontTx/>
                        <a:buNone/>
                      </a:pPr>
                      <a:endParaRPr lang="pl-PL" altLang="pl-PL" sz="400" dirty="0" smtClean="0"/>
                    </a:p>
                    <a:p>
                      <a:pPr marL="0" indent="0" algn="just" eaLnBrk="1" hangingPunct="1">
                        <a:buFontTx/>
                        <a:buNone/>
                      </a:pPr>
                      <a:r>
                        <a:rPr lang="pl-PL" altLang="pl-PL" sz="1800" dirty="0" smtClean="0"/>
                        <a:t>Zgodnie z umową ramową, jeżeli nabywca ABC zakupi w danym roku kalendarzowym towarów o wartości co najmniej 200 000 PLN, to zostanie mu udzielony zbiorczy rabat roczny w wysokości 2% wartości zakupionych w danym roku towarów. </a:t>
                      </a:r>
                      <a:r>
                        <a:rPr lang="pl-PL" altLang="pl-PL" sz="1800" u="sng" dirty="0" smtClean="0"/>
                        <a:t>Zgodnie z umową ramową rabat zostanie udzielony i naliczony na ostatni dzień danego roku kalendarzowego</a:t>
                      </a:r>
                      <a:r>
                        <a:rPr lang="pl-PL" altLang="pl-PL" sz="1800" dirty="0" smtClean="0"/>
                        <a:t>.</a:t>
                      </a:r>
                    </a:p>
                    <a:p>
                      <a:pPr marL="0" indent="0" algn="just" eaLnBrk="1" hangingPunct="1">
                        <a:buFontTx/>
                        <a:buNone/>
                      </a:pPr>
                      <a:endParaRPr lang="pl-PL" altLang="pl-PL" sz="600" dirty="0" smtClean="0"/>
                    </a:p>
                    <a:p>
                      <a:pPr marL="0" indent="0" algn="just" eaLnBrk="1" hangingPunct="1">
                        <a:buFontTx/>
                        <a:buNone/>
                      </a:pPr>
                      <a:r>
                        <a:rPr lang="pl-PL" altLang="pl-PL" sz="1800" dirty="0" smtClean="0"/>
                        <a:t>Zakładamy, że w 2021 roku nabywca ABC zrealizuje warunki określone w umowie ramowej (wartość dokonanych zakupów w 2021 roku od podatnika XYZ wyniesie 250 000 PLN), w związku z powyższym będzie mu przysługiwał 2% rabat. 10 stycznia 2022 roku podatnik XYZ wystawi fakturę korygującą oraz dokona zwrotu wyliczonego rabatu w wysokości 5 000 PLN (2% x 250 000 PLN).</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a:t>
            </a:r>
            <a:r>
              <a:rPr lang="pl-PL" altLang="pl-PL" sz="2200" spc="-60" dirty="0" smtClean="0">
                <a:solidFill>
                  <a:srgbClr val="001D4D"/>
                </a:solidFill>
                <a:latin typeface="Arial" panose="020B0604020202020204" pitchFamily="34" charset="0"/>
                <a:ea typeface="+mj-ea"/>
                <a:cs typeface="Arial" panose="020B0604020202020204" pitchFamily="34" charset="0"/>
              </a:rPr>
              <a:t>3 </a:t>
            </a:r>
            <a:r>
              <a:rPr lang="pl-PL" altLang="pl-PL" sz="2200" spc="-60" dirty="0">
                <a:solidFill>
                  <a:srgbClr val="001D4D"/>
                </a:solidFill>
                <a:latin typeface="Arial" panose="020B0604020202020204" pitchFamily="34" charset="0"/>
                <a:ea typeface="+mj-ea"/>
                <a:cs typeface="Arial" panose="020B0604020202020204" pitchFamily="34" charset="0"/>
              </a:rPr>
              <a:t>– UMOWA RAMOWA (RABAT ROCZNY) – WARIANT </a:t>
            </a:r>
            <a:r>
              <a:rPr lang="pl-PL" altLang="pl-PL" sz="2200" spc="-60" dirty="0" smtClean="0">
                <a:solidFill>
                  <a:srgbClr val="001D4D"/>
                </a:solidFill>
                <a:latin typeface="Arial" panose="020B0604020202020204" pitchFamily="34" charset="0"/>
                <a:ea typeface="+mj-ea"/>
                <a:cs typeface="Arial" panose="020B0604020202020204" pitchFamily="34" charset="0"/>
              </a:rPr>
              <a:t>2 (1)</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69429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1512716609"/>
              </p:ext>
            </p:extLst>
          </p:nvPr>
        </p:nvGraphicFramePr>
        <p:xfrm>
          <a:off x="1857375" y="822325"/>
          <a:ext cx="6934200" cy="403860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700" b="1" u="sng" dirty="0" smtClean="0"/>
                        <a:t>UZGODNIENIE WARUNKÓW:</a:t>
                      </a:r>
                      <a:r>
                        <a:rPr lang="pl-PL" altLang="pl-PL" sz="1700" b="1" dirty="0" smtClean="0"/>
                        <a:t> </a:t>
                      </a:r>
                      <a:r>
                        <a:rPr lang="pl-PL" altLang="pl-PL" sz="1700" dirty="0" smtClean="0"/>
                        <a:t>kwiecień 2019 roku</a:t>
                      </a:r>
                    </a:p>
                    <a:p>
                      <a:pPr marL="0" indent="0" algn="just" eaLnBrk="1" hangingPunct="1">
                        <a:buFontTx/>
                        <a:buNone/>
                        <a:defRPr/>
                      </a:pPr>
                      <a:endParaRPr lang="pl-PL" altLang="pl-PL" sz="1200" dirty="0" smtClean="0"/>
                    </a:p>
                    <a:p>
                      <a:pPr marL="0" indent="0" algn="just" eaLnBrk="1" hangingPunct="1">
                        <a:buFontTx/>
                        <a:buNone/>
                        <a:defRPr/>
                      </a:pPr>
                      <a:r>
                        <a:rPr lang="pl-PL" altLang="pl-PL" sz="1700" b="1" u="sng" dirty="0" smtClean="0"/>
                        <a:t>SPEŁNIENIE UZGODNIONYCH WARUNKÓW:</a:t>
                      </a:r>
                      <a:r>
                        <a:rPr lang="pl-PL" altLang="pl-PL" sz="1700" b="1" dirty="0" smtClean="0"/>
                        <a:t> </a:t>
                      </a:r>
                      <a:r>
                        <a:rPr lang="pl-PL" altLang="pl-PL" sz="1700" dirty="0" smtClean="0"/>
                        <a:t>zgodnie z umową naliczenie rabatu następuje na ostatni dzień danego roku kalendarzowego (31 grudnia 2021 roku)</a:t>
                      </a:r>
                    </a:p>
                    <a:p>
                      <a:pPr marL="0" indent="0" algn="just" eaLnBrk="1" hangingPunct="1">
                        <a:buFontTx/>
                        <a:buNone/>
                        <a:defRPr/>
                      </a:pPr>
                      <a:endParaRPr lang="pl-PL" altLang="pl-PL" sz="1050" dirty="0" smtClean="0"/>
                    </a:p>
                    <a:p>
                      <a:pPr marL="0" indent="0" algn="just" eaLnBrk="1" hangingPunct="1">
                        <a:buFontTx/>
                        <a:buNone/>
                        <a:defRPr/>
                      </a:pPr>
                      <a:r>
                        <a:rPr lang="pl-PL" altLang="pl-PL" sz="1700" b="1" u="sng" dirty="0" smtClean="0"/>
                        <a:t>DOKUMENTACJA:</a:t>
                      </a:r>
                      <a:r>
                        <a:rPr lang="pl-PL" altLang="pl-PL" sz="1700" dirty="0" smtClean="0"/>
                        <a:t> umowa ramowa; dokumenty wskazujące na osiągnięcie określonej w umowie minimalnej wartości zakupów warunkującej udzielenie rabatu</a:t>
                      </a:r>
                    </a:p>
                    <a:p>
                      <a:pPr marL="0" indent="0" algn="just" eaLnBrk="1" hangingPunct="1">
                        <a:buFontTx/>
                        <a:buNone/>
                        <a:defRPr/>
                      </a:pPr>
                      <a:endParaRPr lang="pl-PL" altLang="pl-PL" sz="1050" dirty="0" smtClean="0"/>
                    </a:p>
                    <a:p>
                      <a:pPr marL="0" indent="0" algn="just" eaLnBrk="1" hangingPunct="1">
                        <a:buFontTx/>
                        <a:buNone/>
                        <a:defRPr/>
                      </a:pPr>
                      <a:r>
                        <a:rPr lang="pl-PL" altLang="pl-PL" sz="1700" b="1" u="sng" dirty="0" smtClean="0">
                          <a:solidFill>
                            <a:srgbClr val="00B050"/>
                          </a:solidFill>
                        </a:rPr>
                        <a:t>MOMENT POMNIEJSZENIA VAT NALEŻNEGO U PODATNIKA XYZ</a:t>
                      </a:r>
                      <a:r>
                        <a:rPr lang="pl-PL" altLang="pl-PL" sz="1700" b="1" dirty="0" smtClean="0">
                          <a:solidFill>
                            <a:srgbClr val="00B050"/>
                          </a:solidFill>
                        </a:rPr>
                        <a:t>: </a:t>
                      </a:r>
                      <a:r>
                        <a:rPr lang="pl-PL" altLang="pl-PL" sz="1700" dirty="0" smtClean="0">
                          <a:solidFill>
                            <a:srgbClr val="00B050"/>
                          </a:solidFill>
                        </a:rPr>
                        <a:t>styczeń 2022 roku (data wystawienia faktury korygującej po uzgodnieniu i spełnieniu warunków)</a:t>
                      </a:r>
                    </a:p>
                    <a:p>
                      <a:pPr marL="0" indent="0" algn="just" eaLnBrk="1" hangingPunct="1">
                        <a:buFontTx/>
                        <a:buNone/>
                        <a:defRPr/>
                      </a:pPr>
                      <a:endParaRPr lang="pl-PL" altLang="pl-PL" sz="1100" dirty="0" smtClean="0"/>
                    </a:p>
                    <a:p>
                      <a:pPr marL="0" indent="0" algn="just" eaLnBrk="1" hangingPunct="1">
                        <a:buFontTx/>
                        <a:buNone/>
                        <a:defRPr/>
                      </a:pPr>
                      <a:r>
                        <a:rPr lang="pl-PL" altLang="pl-PL" sz="1700" b="1" u="sng" dirty="0" smtClean="0">
                          <a:solidFill>
                            <a:srgbClr val="0070C0"/>
                          </a:solidFill>
                        </a:rPr>
                        <a:t>MOMENT POMNIEJSZENIA VAT NALICZONEGO U NABYWCY ABC</a:t>
                      </a:r>
                      <a:r>
                        <a:rPr lang="pl-PL" altLang="pl-PL" sz="1700" b="1" dirty="0" smtClean="0">
                          <a:solidFill>
                            <a:srgbClr val="0070C0"/>
                          </a:solidFill>
                        </a:rPr>
                        <a:t>: </a:t>
                      </a:r>
                      <a:r>
                        <a:rPr lang="pl-PL" altLang="pl-PL" sz="1700" dirty="0" smtClean="0">
                          <a:solidFill>
                            <a:srgbClr val="0070C0"/>
                          </a:solidFill>
                        </a:rPr>
                        <a:t>grudzień 2021 roku (nastąpiło spełnienie wcześniej uzgodnionych warunków; nie ma znaczenia data wystawienia i otrzymania faktury korygującej)</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a:t>
            </a:r>
            <a:r>
              <a:rPr lang="pl-PL" altLang="pl-PL" sz="2200" spc="-60" dirty="0" smtClean="0">
                <a:solidFill>
                  <a:srgbClr val="001D4D"/>
                </a:solidFill>
                <a:latin typeface="Arial" panose="020B0604020202020204" pitchFamily="34" charset="0"/>
                <a:ea typeface="+mj-ea"/>
                <a:cs typeface="Arial" panose="020B0604020202020204" pitchFamily="34" charset="0"/>
              </a:rPr>
              <a:t>3 </a:t>
            </a:r>
            <a:r>
              <a:rPr lang="pl-PL" altLang="pl-PL" sz="2200" spc="-60" dirty="0">
                <a:solidFill>
                  <a:srgbClr val="001D4D"/>
                </a:solidFill>
                <a:latin typeface="Arial" panose="020B0604020202020204" pitchFamily="34" charset="0"/>
                <a:ea typeface="+mj-ea"/>
                <a:cs typeface="Arial" panose="020B0604020202020204" pitchFamily="34" charset="0"/>
              </a:rPr>
              <a:t>– UMOWA RAMOWA (RABAT ROCZNY) – WARIANT </a:t>
            </a:r>
            <a:r>
              <a:rPr lang="pl-PL" altLang="pl-PL" sz="2200" spc="-60" dirty="0" smtClean="0">
                <a:solidFill>
                  <a:srgbClr val="001D4D"/>
                </a:solidFill>
                <a:latin typeface="Arial" panose="020B0604020202020204" pitchFamily="34" charset="0"/>
                <a:ea typeface="+mj-ea"/>
                <a:cs typeface="Arial" panose="020B0604020202020204" pitchFamily="34" charset="0"/>
              </a:rPr>
              <a:t>2 (2)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8975779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2692288642"/>
              </p:ext>
            </p:extLst>
          </p:nvPr>
        </p:nvGraphicFramePr>
        <p:xfrm>
          <a:off x="1857375" y="822325"/>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a:t>
                      </a:r>
                      <a:r>
                        <a:rPr lang="pl-PL" altLang="pl-PL" sz="1800" dirty="0" smtClean="0"/>
                        <a:t> (dostawca) </a:t>
                      </a:r>
                      <a:r>
                        <a:rPr lang="pl-PL" altLang="pl-PL" sz="1800" dirty="0" smtClean="0">
                          <a:solidFill>
                            <a:srgbClr val="00B050"/>
                          </a:solidFill>
                        </a:rPr>
                        <a:t>XYZ,</a:t>
                      </a:r>
                      <a:r>
                        <a:rPr lang="pl-PL" altLang="pl-PL" sz="1800" dirty="0" smtClean="0"/>
                        <a:t> prowadzący działalność handlową, ze względu na dobre relacje biznesowe z </a:t>
                      </a:r>
                      <a:r>
                        <a:rPr lang="pl-PL" altLang="pl-PL" sz="1800" dirty="0" smtClean="0">
                          <a:solidFill>
                            <a:srgbClr val="0070C0"/>
                          </a:solidFill>
                        </a:rPr>
                        <a:t>nabywcą ABC, </a:t>
                      </a:r>
                      <a:r>
                        <a:rPr lang="pl-PL" altLang="pl-PL" sz="1800" dirty="0" smtClean="0"/>
                        <a:t>postanowił w lutym 2021 roku udzielić mu rocznego rabatu w wysokości 1% wartości towarów zakupionych przez nabywcę ABC w 2020 roku (strony nie mają zawartej umowy ramowej o współpracy z której wynikałyby zasady udzielania rabatów rocznych).</a:t>
                      </a:r>
                    </a:p>
                    <a:p>
                      <a:pPr marL="0" indent="0" algn="just" eaLnBrk="1" hangingPunct="1">
                        <a:buFontTx/>
                        <a:buNone/>
                      </a:pPr>
                      <a:endParaRPr lang="pl-PL" altLang="pl-PL" sz="1800" dirty="0" smtClean="0"/>
                    </a:p>
                    <a:p>
                      <a:pPr marL="0" indent="0" algn="just" eaLnBrk="1" hangingPunct="1">
                        <a:buFontTx/>
                        <a:buNone/>
                      </a:pPr>
                      <a:endParaRPr lang="pl-PL" altLang="pl-PL" sz="400" dirty="0" smtClean="0"/>
                    </a:p>
                    <a:p>
                      <a:pPr marL="0" indent="0" algn="just" eaLnBrk="1" hangingPunct="1">
                        <a:buFontTx/>
                        <a:buNone/>
                      </a:pPr>
                      <a:r>
                        <a:rPr lang="pl-PL" altLang="pl-PL" sz="1800" u="sng" dirty="0" smtClean="0"/>
                        <a:t>Podatnik XYZ napisał w tej sprawie do nabywcy ABC maila z prośbą o akceptację rabatu. Nabywca ABC w lutym 2021 roku odpisał że rabat przyjmuje</a:t>
                      </a:r>
                      <a:r>
                        <a:rPr lang="pl-PL" altLang="pl-PL" sz="1800" dirty="0" smtClean="0"/>
                        <a:t>. W związku z powyższym podatnik XYZ wystawił fakturę korygującą w dniu 25 lutego 2021 roku, dokonując równocześnie zwrotu kwoty udzielonego rabatu na rachunek bankowy nabywcy ABC.</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r>
              <a:rPr lang="pl-PL" altLang="pl-PL" sz="2200" spc="-60" dirty="0">
                <a:solidFill>
                  <a:srgbClr val="001D4D"/>
                </a:solidFill>
                <a:latin typeface="Arial" panose="020B0604020202020204" pitchFamily="34" charset="0"/>
                <a:ea typeface="+mj-ea"/>
                <a:cs typeface="Arial" panose="020B0604020202020204" pitchFamily="34" charset="0"/>
              </a:rPr>
              <a:t>PRZYKŁAD 4 </a:t>
            </a:r>
            <a:r>
              <a:rPr lang="pl-PL" altLang="pl-PL" sz="2200" spc="-60" dirty="0" smtClean="0">
                <a:solidFill>
                  <a:srgbClr val="001D4D"/>
                </a:solidFill>
                <a:latin typeface="Arial" panose="020B0604020202020204" pitchFamily="34" charset="0"/>
                <a:ea typeface="+mj-ea"/>
                <a:cs typeface="Arial" panose="020B0604020202020204" pitchFamily="34" charset="0"/>
              </a:rPr>
              <a:t>– RABAT </a:t>
            </a:r>
            <a:r>
              <a:rPr lang="pl-PL" altLang="pl-PL" sz="2200" spc="-60" dirty="0">
                <a:solidFill>
                  <a:srgbClr val="001D4D"/>
                </a:solidFill>
                <a:latin typeface="Arial" panose="020B0604020202020204" pitchFamily="34" charset="0"/>
                <a:ea typeface="+mj-ea"/>
                <a:cs typeface="Arial" panose="020B0604020202020204" pitchFamily="34" charset="0"/>
              </a:rPr>
              <a:t>ROCZNY (1)</a:t>
            </a:r>
          </a:p>
        </p:txBody>
      </p:sp>
    </p:spTree>
    <p:extLst>
      <p:ext uri="{BB962C8B-B14F-4D97-AF65-F5344CB8AC3E}">
        <p14:creationId xmlns:p14="http://schemas.microsoft.com/office/powerpoint/2010/main" val="15976362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2692288642"/>
              </p:ext>
            </p:extLst>
          </p:nvPr>
        </p:nvGraphicFramePr>
        <p:xfrm>
          <a:off x="1857375" y="822325"/>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800" b="1" u="sng" dirty="0" smtClean="0"/>
                        <a:t>UZGODNIENIE WARUNKÓW:</a:t>
                      </a:r>
                      <a:r>
                        <a:rPr lang="pl-PL" altLang="pl-PL" sz="1800" b="1" dirty="0" smtClean="0"/>
                        <a:t> </a:t>
                      </a:r>
                      <a:r>
                        <a:rPr lang="pl-PL" altLang="pl-PL" sz="1800" dirty="0" smtClean="0"/>
                        <a:t>luty 2021 roku</a:t>
                      </a:r>
                    </a:p>
                    <a:p>
                      <a:pPr marL="0" indent="0" algn="just" eaLnBrk="1" hangingPunct="1">
                        <a:buFontTx/>
                        <a:buNone/>
                        <a:defRPr/>
                      </a:pPr>
                      <a:endParaRPr lang="pl-PL" altLang="pl-PL" sz="1000" dirty="0" smtClean="0"/>
                    </a:p>
                    <a:p>
                      <a:pPr marL="0" indent="0" algn="just" eaLnBrk="1" hangingPunct="1">
                        <a:buFontTx/>
                        <a:buNone/>
                        <a:defRPr/>
                      </a:pPr>
                      <a:r>
                        <a:rPr lang="pl-PL" altLang="pl-PL" sz="1800" b="1" u="sng" dirty="0" smtClean="0"/>
                        <a:t>SPEŁNIENIE UZGODNIONYCH WARUNKÓW:</a:t>
                      </a:r>
                      <a:r>
                        <a:rPr lang="pl-PL" altLang="pl-PL" sz="1800" b="1" dirty="0" smtClean="0"/>
                        <a:t> </a:t>
                      </a:r>
                      <a:r>
                        <a:rPr lang="pl-PL" altLang="pl-PL" sz="1800" dirty="0" smtClean="0"/>
                        <a:t>luty 2021 roku</a:t>
                      </a:r>
                    </a:p>
                    <a:p>
                      <a:pPr marL="0" indent="0" algn="just" eaLnBrk="1" hangingPunct="1">
                        <a:buFontTx/>
                        <a:buNone/>
                        <a:defRPr/>
                      </a:pPr>
                      <a:endParaRPr lang="pl-PL" altLang="pl-PL" sz="1000" dirty="0" smtClean="0"/>
                    </a:p>
                    <a:p>
                      <a:pPr marL="0" indent="0" algn="just" eaLnBrk="1" hangingPunct="1">
                        <a:buFontTx/>
                        <a:buNone/>
                        <a:defRPr/>
                      </a:pPr>
                      <a:r>
                        <a:rPr lang="pl-PL" altLang="pl-PL" sz="1800" b="1" u="sng" dirty="0" smtClean="0"/>
                        <a:t>DOKUMENTACJA:</a:t>
                      </a:r>
                      <a:r>
                        <a:rPr lang="pl-PL" altLang="pl-PL" sz="1800" dirty="0" smtClean="0"/>
                        <a:t> korespondencja mailowa z nabywcą ABC</a:t>
                      </a:r>
                    </a:p>
                    <a:p>
                      <a:pPr marL="0" indent="0" algn="just" eaLnBrk="1" hangingPunct="1">
                        <a:buFontTx/>
                        <a:buNone/>
                        <a:defRPr/>
                      </a:pPr>
                      <a:endParaRPr lang="pl-PL" altLang="pl-PL" sz="1800" dirty="0" smtClean="0"/>
                    </a:p>
                    <a:p>
                      <a:pPr marL="0" indent="0" algn="just" eaLnBrk="1" hangingPunct="1">
                        <a:buFontTx/>
                        <a:buNone/>
                        <a:defRPr/>
                      </a:pPr>
                      <a:endParaRPr lang="pl-PL" altLang="pl-PL" sz="300" dirty="0" smtClean="0"/>
                    </a:p>
                    <a:p>
                      <a:pPr marL="0" indent="0" algn="just" eaLnBrk="1" hangingPunct="1">
                        <a:buFontTx/>
                        <a:buNone/>
                        <a:defRPr/>
                      </a:pPr>
                      <a:r>
                        <a:rPr lang="pl-PL" altLang="pl-PL" sz="1800" b="1" u="sng" dirty="0" smtClean="0">
                          <a:solidFill>
                            <a:srgbClr val="00B050"/>
                          </a:solidFill>
                        </a:rPr>
                        <a:t>MOMENT POMNIEJSZENIA VAT NALEŻNEGO U PODATNIKA XYZ</a:t>
                      </a:r>
                      <a:r>
                        <a:rPr lang="pl-PL" altLang="pl-PL" sz="1800" b="1" dirty="0" smtClean="0">
                          <a:solidFill>
                            <a:srgbClr val="00B050"/>
                          </a:solidFill>
                        </a:rPr>
                        <a:t>: </a:t>
                      </a:r>
                      <a:r>
                        <a:rPr lang="pl-PL" altLang="pl-PL" sz="1800" dirty="0" smtClean="0">
                          <a:solidFill>
                            <a:srgbClr val="00B050"/>
                          </a:solidFill>
                        </a:rPr>
                        <a:t>luty 2021 roku (data wystawienia faktury korygującej po uzgodnieniu i spełnieniu warunków)</a:t>
                      </a:r>
                    </a:p>
                    <a:p>
                      <a:pPr marL="0" indent="0" algn="just" eaLnBrk="1" hangingPunct="1">
                        <a:buFontTx/>
                        <a:buNone/>
                        <a:defRPr/>
                      </a:pPr>
                      <a:endParaRPr lang="pl-PL" altLang="pl-PL" sz="1100" dirty="0" smtClean="0"/>
                    </a:p>
                    <a:p>
                      <a:pPr marL="0" indent="0" algn="just" eaLnBrk="1" hangingPunct="1">
                        <a:buFontTx/>
                        <a:buNone/>
                        <a:defRPr/>
                      </a:pPr>
                      <a:r>
                        <a:rPr lang="pl-PL" altLang="pl-PL" sz="1800" b="1" u="sng" dirty="0" smtClean="0">
                          <a:solidFill>
                            <a:srgbClr val="0070C0"/>
                          </a:solidFill>
                        </a:rPr>
                        <a:t>MOMENT POMNIEJSZENIA VAT NALICZONEGO U NABYWCY ABC</a:t>
                      </a:r>
                      <a:r>
                        <a:rPr lang="pl-PL" altLang="pl-PL" sz="1800" b="1" dirty="0" smtClean="0">
                          <a:solidFill>
                            <a:srgbClr val="0070C0"/>
                          </a:solidFill>
                        </a:rPr>
                        <a:t>: </a:t>
                      </a:r>
                      <a:r>
                        <a:rPr lang="pl-PL" altLang="pl-PL" sz="1800" dirty="0" smtClean="0">
                          <a:solidFill>
                            <a:srgbClr val="0070C0"/>
                          </a:solidFill>
                        </a:rPr>
                        <a:t>luty 2021 roku (nastąpiło uzgodnienie i spełnienie warunków; nie ma znaczenia data wystawienia i otrzymania faktury korygującej)</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r>
              <a:rPr lang="pl-PL" altLang="pl-PL" sz="2200" spc="-60" dirty="0">
                <a:solidFill>
                  <a:srgbClr val="001D4D"/>
                </a:solidFill>
                <a:latin typeface="Arial" panose="020B0604020202020204" pitchFamily="34" charset="0"/>
                <a:ea typeface="+mj-ea"/>
                <a:cs typeface="Arial" panose="020B0604020202020204" pitchFamily="34" charset="0"/>
              </a:rPr>
              <a:t>PRZYKŁAD 4 </a:t>
            </a:r>
            <a:r>
              <a:rPr lang="pl-PL" altLang="pl-PL" sz="2200" spc="-60" dirty="0" smtClean="0">
                <a:solidFill>
                  <a:srgbClr val="001D4D"/>
                </a:solidFill>
                <a:latin typeface="Arial" panose="020B0604020202020204" pitchFamily="34" charset="0"/>
                <a:ea typeface="+mj-ea"/>
                <a:cs typeface="Arial" panose="020B0604020202020204" pitchFamily="34" charset="0"/>
              </a:rPr>
              <a:t>– RABAT </a:t>
            </a:r>
            <a:r>
              <a:rPr lang="pl-PL" altLang="pl-PL" sz="2200" spc="-60" dirty="0">
                <a:solidFill>
                  <a:srgbClr val="001D4D"/>
                </a:solidFill>
                <a:latin typeface="Arial" panose="020B0604020202020204" pitchFamily="34" charset="0"/>
                <a:ea typeface="+mj-ea"/>
                <a:cs typeface="Arial" panose="020B0604020202020204" pitchFamily="34" charset="0"/>
              </a:rPr>
              <a:t>ROCZNY </a:t>
            </a:r>
            <a:r>
              <a:rPr lang="pl-PL" altLang="pl-PL" sz="2200" spc="-60" dirty="0" smtClean="0">
                <a:solidFill>
                  <a:srgbClr val="001D4D"/>
                </a:solidFill>
                <a:latin typeface="Arial" panose="020B0604020202020204" pitchFamily="34" charset="0"/>
                <a:ea typeface="+mj-ea"/>
                <a:cs typeface="Arial" panose="020B0604020202020204" pitchFamily="34" charset="0"/>
              </a:rPr>
              <a:t>(2)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7475061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66985262"/>
              </p:ext>
            </p:extLst>
          </p:nvPr>
        </p:nvGraphicFramePr>
        <p:xfrm>
          <a:off x="1857375" y="822325"/>
          <a:ext cx="6934200" cy="411480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a:t>
                      </a:r>
                      <a:r>
                        <a:rPr lang="pl-PL" altLang="pl-PL" sz="1800" dirty="0" smtClean="0"/>
                        <a:t> (dostawca) </a:t>
                      </a:r>
                      <a:r>
                        <a:rPr lang="pl-PL" altLang="pl-PL" sz="1800" dirty="0" smtClean="0">
                          <a:solidFill>
                            <a:srgbClr val="00B050"/>
                          </a:solidFill>
                        </a:rPr>
                        <a:t>XYZ,</a:t>
                      </a:r>
                      <a:r>
                        <a:rPr lang="pl-PL" altLang="pl-PL" sz="1800" dirty="0" smtClean="0"/>
                        <a:t> prowadzący działalność handlową, ze względu na dobre relacje biznesowe z </a:t>
                      </a:r>
                      <a:r>
                        <a:rPr lang="pl-PL" altLang="pl-PL" sz="1800" dirty="0" smtClean="0">
                          <a:solidFill>
                            <a:srgbClr val="0070C0"/>
                          </a:solidFill>
                        </a:rPr>
                        <a:t>nabywcą ABC, </a:t>
                      </a:r>
                      <a:r>
                        <a:rPr lang="pl-PL" altLang="pl-PL" sz="1800" dirty="0" smtClean="0"/>
                        <a:t>postanowił w lutym 2021 roku udzielić mu rocznego rabatu w wysokości 1% wartości towarów zakupionych przez nabywcę ABC w 2020 roku (obie strony nie mają zawartej umowy ramowej o współpracy z której wynikałyby zasady udzielania rabatów rocznych).</a:t>
                      </a:r>
                    </a:p>
                    <a:p>
                      <a:pPr marL="0" indent="0" algn="just" eaLnBrk="1" hangingPunct="1">
                        <a:buFontTx/>
                        <a:buNone/>
                      </a:pPr>
                      <a:endParaRPr lang="pl-PL" altLang="pl-PL" sz="1400" dirty="0" smtClean="0"/>
                    </a:p>
                    <a:p>
                      <a:pPr marL="0" indent="0" algn="just" eaLnBrk="1" hangingPunct="1">
                        <a:buFontTx/>
                        <a:buNone/>
                      </a:pPr>
                      <a:endParaRPr lang="pl-PL" altLang="pl-PL" sz="400" dirty="0" smtClean="0"/>
                    </a:p>
                    <a:p>
                      <a:pPr marL="0" indent="0" algn="just" eaLnBrk="1" hangingPunct="1">
                        <a:buFontTx/>
                        <a:buNone/>
                      </a:pPr>
                      <a:r>
                        <a:rPr lang="pl-PL" altLang="pl-PL" sz="1800" dirty="0" smtClean="0"/>
                        <a:t>W związku z powyższym podatnik XYZ wystawił (na podstawie rozmowy telefonicznej w nabywcą ABC) fakturę korygującą w dniu 25 lutego 2021 roku, dokonując równocześnie zwrotu kwoty udzielonego rabatu na rachunek bankowy nabywcy ABC.</a:t>
                      </a:r>
                    </a:p>
                    <a:p>
                      <a:pPr marL="0" indent="0" algn="just" eaLnBrk="1" hangingPunct="1">
                        <a:buFontTx/>
                        <a:buNone/>
                      </a:pPr>
                      <a:endParaRPr lang="pl-PL" altLang="pl-PL" sz="1800" dirty="0" smtClean="0"/>
                    </a:p>
                    <a:p>
                      <a:pPr marL="0" indent="0" algn="just" eaLnBrk="1" hangingPunct="1">
                        <a:buFontTx/>
                        <a:buNone/>
                      </a:pPr>
                      <a:r>
                        <a:rPr lang="pl-PL" altLang="pl-PL" sz="1800" dirty="0" smtClean="0"/>
                        <a:t>Podatnik XYZ w marcu 2021 roku otrzymał podpisaną przez nabywcę ABC fakturę korygującą z datą odbioru i podpisu marzec 2021 roku oraz informacją, że nabywca ABC przyjmuje udzielony rabat.</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r>
              <a:rPr lang="pl-PL" altLang="pl-PL" sz="2200" spc="-60" dirty="0">
                <a:solidFill>
                  <a:srgbClr val="001D4D"/>
                </a:solidFill>
                <a:latin typeface="Arial" panose="020B0604020202020204" pitchFamily="34" charset="0"/>
                <a:ea typeface="+mj-ea"/>
                <a:cs typeface="Arial" panose="020B0604020202020204" pitchFamily="34" charset="0"/>
              </a:rPr>
              <a:t>PRZYKŁAD 5 </a:t>
            </a:r>
            <a:r>
              <a:rPr lang="pl-PL" altLang="pl-PL" sz="2200" spc="-60" dirty="0" smtClean="0">
                <a:solidFill>
                  <a:srgbClr val="001D4D"/>
                </a:solidFill>
                <a:latin typeface="Arial" panose="020B0604020202020204" pitchFamily="34" charset="0"/>
                <a:ea typeface="+mj-ea"/>
                <a:cs typeface="Arial" panose="020B0604020202020204" pitchFamily="34" charset="0"/>
              </a:rPr>
              <a:t>– RABAT </a:t>
            </a:r>
            <a:r>
              <a:rPr lang="pl-PL" altLang="pl-PL" sz="2200" spc="-60" dirty="0">
                <a:solidFill>
                  <a:srgbClr val="001D4D"/>
                </a:solidFill>
                <a:latin typeface="Arial" panose="020B0604020202020204" pitchFamily="34" charset="0"/>
                <a:ea typeface="+mj-ea"/>
                <a:cs typeface="Arial" panose="020B0604020202020204" pitchFamily="34" charset="0"/>
              </a:rPr>
              <a:t>ROCZNY (1)</a:t>
            </a:r>
          </a:p>
        </p:txBody>
      </p:sp>
    </p:spTree>
    <p:extLst>
      <p:ext uri="{BB962C8B-B14F-4D97-AF65-F5344CB8AC3E}">
        <p14:creationId xmlns:p14="http://schemas.microsoft.com/office/powerpoint/2010/main" val="6200670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66985262"/>
              </p:ext>
            </p:extLst>
          </p:nvPr>
        </p:nvGraphicFramePr>
        <p:xfrm>
          <a:off x="1857375" y="822325"/>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800" b="1" u="sng" dirty="0" smtClean="0"/>
                        <a:t>UZGODNIENIE WARUNKÓW:</a:t>
                      </a:r>
                      <a:r>
                        <a:rPr lang="pl-PL" altLang="pl-PL" sz="1800" b="1" dirty="0" smtClean="0"/>
                        <a:t> </a:t>
                      </a:r>
                      <a:r>
                        <a:rPr lang="pl-PL" altLang="pl-PL" sz="1800" dirty="0" smtClean="0"/>
                        <a:t>luty 2021 roku</a:t>
                      </a:r>
                    </a:p>
                    <a:p>
                      <a:pPr marL="0" indent="0" algn="just" eaLnBrk="1" hangingPunct="1">
                        <a:buFontTx/>
                        <a:buNone/>
                        <a:defRPr/>
                      </a:pPr>
                      <a:endParaRPr lang="pl-PL" altLang="pl-PL" sz="1000" dirty="0" smtClean="0"/>
                    </a:p>
                    <a:p>
                      <a:pPr marL="0" indent="0" algn="just" eaLnBrk="1" hangingPunct="1">
                        <a:buFontTx/>
                        <a:buNone/>
                        <a:defRPr/>
                      </a:pPr>
                      <a:r>
                        <a:rPr lang="pl-PL" altLang="pl-PL" sz="1800" b="1" u="sng" dirty="0" smtClean="0"/>
                        <a:t>SPEŁNIENIE UZGODNIONYCH WARUNKÓW:</a:t>
                      </a:r>
                      <a:r>
                        <a:rPr lang="pl-PL" altLang="pl-PL" sz="1800" b="1" dirty="0" smtClean="0"/>
                        <a:t> </a:t>
                      </a:r>
                      <a:r>
                        <a:rPr lang="pl-PL" altLang="pl-PL" sz="1800" dirty="0" smtClean="0"/>
                        <a:t>luty 2021 roku</a:t>
                      </a:r>
                    </a:p>
                    <a:p>
                      <a:pPr marL="0" indent="0" algn="just" eaLnBrk="1" hangingPunct="1">
                        <a:buFontTx/>
                        <a:buNone/>
                        <a:defRPr/>
                      </a:pPr>
                      <a:endParaRPr lang="pl-PL" altLang="pl-PL" sz="1000" dirty="0" smtClean="0"/>
                    </a:p>
                    <a:p>
                      <a:pPr marL="0" indent="0" algn="just" eaLnBrk="1" hangingPunct="1">
                        <a:buFontTx/>
                        <a:buNone/>
                        <a:defRPr/>
                      </a:pPr>
                      <a:r>
                        <a:rPr lang="pl-PL" altLang="pl-PL" sz="1800" b="1" u="sng" dirty="0" smtClean="0"/>
                        <a:t>DOKUMENTACJA:</a:t>
                      </a:r>
                      <a:r>
                        <a:rPr lang="pl-PL" altLang="pl-PL" sz="1800" dirty="0" smtClean="0"/>
                        <a:t> podpisana faktura korygująca przez nabywcę</a:t>
                      </a:r>
                    </a:p>
                    <a:p>
                      <a:pPr marL="0" indent="0" algn="just" eaLnBrk="1" hangingPunct="1">
                        <a:buFontTx/>
                        <a:buNone/>
                        <a:defRPr/>
                      </a:pPr>
                      <a:endParaRPr lang="pl-PL" altLang="pl-PL" sz="1800" dirty="0" smtClean="0"/>
                    </a:p>
                    <a:p>
                      <a:pPr marL="0" indent="0" algn="just" eaLnBrk="1" hangingPunct="1">
                        <a:buFontTx/>
                        <a:buNone/>
                        <a:defRPr/>
                      </a:pPr>
                      <a:endParaRPr lang="pl-PL" altLang="pl-PL" sz="300" dirty="0" smtClean="0"/>
                    </a:p>
                    <a:p>
                      <a:pPr marL="0" indent="0" algn="just" eaLnBrk="1" hangingPunct="1">
                        <a:buFontTx/>
                        <a:buNone/>
                        <a:defRPr/>
                      </a:pPr>
                      <a:r>
                        <a:rPr lang="pl-PL" altLang="pl-PL" sz="1800" b="1" u="sng" dirty="0" smtClean="0">
                          <a:solidFill>
                            <a:srgbClr val="00B050"/>
                          </a:solidFill>
                        </a:rPr>
                        <a:t>MOMENT POMNIEJSZENIA VAT NALEŻNEGO U PODATNIKA XYZ</a:t>
                      </a:r>
                      <a:r>
                        <a:rPr lang="pl-PL" altLang="pl-PL" sz="1800" b="1" dirty="0" smtClean="0">
                          <a:solidFill>
                            <a:srgbClr val="00B050"/>
                          </a:solidFill>
                        </a:rPr>
                        <a:t>: </a:t>
                      </a:r>
                      <a:r>
                        <a:rPr lang="pl-PL" altLang="pl-PL" sz="1800" dirty="0" smtClean="0">
                          <a:solidFill>
                            <a:srgbClr val="00B050"/>
                          </a:solidFill>
                        </a:rPr>
                        <a:t>marzec 2021 roku</a:t>
                      </a:r>
                    </a:p>
                    <a:p>
                      <a:pPr marL="0" indent="0" algn="just" eaLnBrk="1" hangingPunct="1">
                        <a:buFontTx/>
                        <a:buNone/>
                        <a:defRPr/>
                      </a:pPr>
                      <a:endParaRPr lang="pl-PL" altLang="pl-PL" sz="1100" dirty="0" smtClean="0"/>
                    </a:p>
                    <a:p>
                      <a:pPr marL="0" indent="0" algn="just" eaLnBrk="1" hangingPunct="1">
                        <a:buFontTx/>
                        <a:buNone/>
                        <a:defRPr/>
                      </a:pPr>
                      <a:r>
                        <a:rPr lang="pl-PL" altLang="pl-PL" sz="1800" b="1" u="sng" dirty="0" smtClean="0">
                          <a:solidFill>
                            <a:srgbClr val="0070C0"/>
                          </a:solidFill>
                        </a:rPr>
                        <a:t>MOMENT POMNIEJSZENIA VAT NALICZONEGO U NABYWCY ABC</a:t>
                      </a:r>
                      <a:r>
                        <a:rPr lang="pl-PL" altLang="pl-PL" sz="1800" b="1" dirty="0" smtClean="0">
                          <a:solidFill>
                            <a:srgbClr val="0070C0"/>
                          </a:solidFill>
                        </a:rPr>
                        <a:t>: </a:t>
                      </a:r>
                      <a:r>
                        <a:rPr lang="pl-PL" altLang="pl-PL" sz="1800" dirty="0" smtClean="0">
                          <a:solidFill>
                            <a:srgbClr val="0070C0"/>
                          </a:solidFill>
                        </a:rPr>
                        <a:t>luty 2021 roku</a:t>
                      </a:r>
                      <a:endParaRPr lang="pl-PL" altLang="pl-PL" sz="1800" dirty="0" smtClean="0">
                        <a:solidFill>
                          <a:srgbClr val="FF0000"/>
                        </a:solidFill>
                      </a:endParaRP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r>
              <a:rPr lang="pl-PL" altLang="pl-PL" sz="2200" spc="-60" dirty="0">
                <a:solidFill>
                  <a:srgbClr val="001D4D"/>
                </a:solidFill>
                <a:latin typeface="Arial" panose="020B0604020202020204" pitchFamily="34" charset="0"/>
                <a:ea typeface="+mj-ea"/>
                <a:cs typeface="Arial" panose="020B0604020202020204" pitchFamily="34" charset="0"/>
              </a:rPr>
              <a:t>PRZYKŁAD 5 </a:t>
            </a:r>
            <a:r>
              <a:rPr lang="pl-PL" altLang="pl-PL" sz="2200" spc="-60" dirty="0" smtClean="0">
                <a:solidFill>
                  <a:srgbClr val="001D4D"/>
                </a:solidFill>
                <a:latin typeface="Arial" panose="020B0604020202020204" pitchFamily="34" charset="0"/>
                <a:ea typeface="+mj-ea"/>
                <a:cs typeface="Arial" panose="020B0604020202020204" pitchFamily="34" charset="0"/>
              </a:rPr>
              <a:t>– RABAT </a:t>
            </a:r>
            <a:r>
              <a:rPr lang="pl-PL" altLang="pl-PL" sz="2200" spc="-60" dirty="0">
                <a:solidFill>
                  <a:srgbClr val="001D4D"/>
                </a:solidFill>
                <a:latin typeface="Arial" panose="020B0604020202020204" pitchFamily="34" charset="0"/>
                <a:ea typeface="+mj-ea"/>
                <a:cs typeface="Arial" panose="020B0604020202020204" pitchFamily="34" charset="0"/>
              </a:rPr>
              <a:t>ROCZNY </a:t>
            </a:r>
            <a:r>
              <a:rPr lang="pl-PL" altLang="pl-PL" sz="2200" spc="-60" dirty="0" smtClean="0">
                <a:solidFill>
                  <a:srgbClr val="001D4D"/>
                </a:solidFill>
                <a:latin typeface="Arial" panose="020B0604020202020204" pitchFamily="34" charset="0"/>
                <a:ea typeface="+mj-ea"/>
                <a:cs typeface="Arial" panose="020B0604020202020204" pitchFamily="34" charset="0"/>
              </a:rPr>
              <a:t>(2)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5563384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1896001737"/>
              </p:ext>
            </p:extLst>
          </p:nvPr>
        </p:nvGraphicFramePr>
        <p:xfrm>
          <a:off x="1857375" y="822325"/>
          <a:ext cx="6934200" cy="414528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600" dirty="0" smtClean="0">
                          <a:solidFill>
                            <a:srgbClr val="00B050"/>
                          </a:solidFill>
                        </a:rPr>
                        <a:t>Podatnik </a:t>
                      </a:r>
                      <a:r>
                        <a:rPr lang="pl-PL" altLang="pl-PL" sz="1600" dirty="0" smtClean="0"/>
                        <a:t>(dostawca) </a:t>
                      </a:r>
                      <a:r>
                        <a:rPr lang="pl-PL" altLang="pl-PL" sz="1600" dirty="0" smtClean="0">
                          <a:solidFill>
                            <a:srgbClr val="00B050"/>
                          </a:solidFill>
                        </a:rPr>
                        <a:t>XYZ</a:t>
                      </a:r>
                      <a:r>
                        <a:rPr lang="pl-PL" altLang="pl-PL" sz="1600" dirty="0" smtClean="0"/>
                        <a:t>,</a:t>
                      </a:r>
                      <a:r>
                        <a:rPr lang="pl-PL" altLang="pl-PL" sz="1600" dirty="0" smtClean="0">
                          <a:solidFill>
                            <a:srgbClr val="00B050"/>
                          </a:solidFill>
                        </a:rPr>
                        <a:t> </a:t>
                      </a:r>
                      <a:r>
                        <a:rPr lang="pl-PL" altLang="pl-PL" sz="1600" dirty="0" smtClean="0"/>
                        <a:t>prowadzący działalność handlową, na swojej stronie internetowej wdrożył system do obsługi reklamacji oraz zwrotów towarów dokonywanych przez nabywców (dalej system elektroniczny).</a:t>
                      </a:r>
                    </a:p>
                    <a:p>
                      <a:pPr marL="0" indent="0" algn="just" eaLnBrk="1" hangingPunct="1">
                        <a:buFontTx/>
                        <a:buNone/>
                      </a:pPr>
                      <a:endParaRPr lang="pl-PL" altLang="pl-PL" sz="1600" dirty="0" smtClean="0"/>
                    </a:p>
                    <a:p>
                      <a:pPr marL="0" indent="0" algn="just" eaLnBrk="1" hangingPunct="1">
                        <a:buFontTx/>
                        <a:buNone/>
                      </a:pPr>
                      <a:r>
                        <a:rPr lang="pl-PL" altLang="pl-PL" sz="1600" dirty="0" smtClean="0"/>
                        <a:t>Nabywca poprzez wybranie odpowiedniej zakładki w systemie elektronicznym wybiera formularz elektroniczny w którym podaje swoje dane identyfikacyjne, powód reklamacji lub zwrotu oraz informację o tym że prosi o wystawienie faktury korygującej. Ponadto nabywca może dołączyć zdjęcie dotyczące reklamowanego lub zwracanego towaru. Nabywca dokonuje również akceptacji regulaminu dotyczącego reklamacji lub zwrotów towarów. Każdej reklamacji lub zwrotowi towarów jest nadawany unikalny numer wewnętrzny. Dodatkowo w systemie znajduje się numer faktury do której ma być wystawiona faktura korygująca. Po zarejestrowaniu reklamacji lub żądania zwrotu towaru w systemie elektronicznym, podatnik XYZ może zaakceptować żądanie. W takim przypadku, po otrzymaniu zwrotu towaru (data otrzymania zwrotu towarów rejestrowana jest w systemie elektronicznym przez pracownika podatnika XYZ który odebrał zwracany towar), podatnik XYZ wystawia fakturę korygującą. </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r>
              <a:rPr lang="pl-PL" altLang="pl-PL" sz="2200" spc="-60" dirty="0">
                <a:solidFill>
                  <a:srgbClr val="001D4D"/>
                </a:solidFill>
                <a:latin typeface="Arial" panose="020B0604020202020204" pitchFamily="34" charset="0"/>
                <a:ea typeface="+mj-ea"/>
                <a:cs typeface="Arial" panose="020B0604020202020204" pitchFamily="34" charset="0"/>
              </a:rPr>
              <a:t>PRZYKŁAD 6 – SYSTEM ELEKTRONICZNY (1)</a:t>
            </a:r>
          </a:p>
        </p:txBody>
      </p:sp>
    </p:spTree>
    <p:extLst>
      <p:ext uri="{BB962C8B-B14F-4D97-AF65-F5344CB8AC3E}">
        <p14:creationId xmlns:p14="http://schemas.microsoft.com/office/powerpoint/2010/main" val="5078367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4084834868"/>
              </p:ext>
            </p:extLst>
          </p:nvPr>
        </p:nvGraphicFramePr>
        <p:xfrm>
          <a:off x="1857375" y="822325"/>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700" dirty="0" smtClean="0"/>
                        <a:t>W dniu 7 lutego 2021 roku </a:t>
                      </a:r>
                      <a:r>
                        <a:rPr lang="pl-PL" altLang="pl-PL" sz="1700" dirty="0" smtClean="0">
                          <a:solidFill>
                            <a:srgbClr val="0070C0"/>
                          </a:solidFill>
                        </a:rPr>
                        <a:t>nabywca ABC</a:t>
                      </a:r>
                      <a:r>
                        <a:rPr lang="pl-PL" altLang="pl-PL" sz="1700" dirty="0" smtClean="0"/>
                        <a:t>, ze względu na fizyczną wadę towaru nabytego od podatnika XYZ, wypełnił formularz elektroniczny znajdujący się w na stronie internetowej podatnika XYZ (akceptując regulamin zwrotów i reklamacji oraz żądając wystawienia faktury korygującej).</a:t>
                      </a:r>
                    </a:p>
                    <a:p>
                      <a:pPr marL="0" indent="0" algn="just" eaLnBrk="1" hangingPunct="1">
                        <a:buFontTx/>
                        <a:buNone/>
                      </a:pPr>
                      <a:endParaRPr lang="pl-PL" altLang="pl-PL" sz="1700" dirty="0" smtClean="0"/>
                    </a:p>
                    <a:p>
                      <a:pPr marL="0" indent="0" algn="just" eaLnBrk="1" hangingPunct="1">
                        <a:buFontTx/>
                        <a:buNone/>
                      </a:pPr>
                      <a:r>
                        <a:rPr lang="pl-PL" altLang="pl-PL" sz="1700" dirty="0" smtClean="0"/>
                        <a:t>W dniu 9 lutego 2021 roku podatnik XYZ zaakceptował w systemie elektronicznym złożoną reklamację o czym automatycznie został poinformowany nabywca ABC. W dniu 10 lutego 2021 roku nabywca ABC wysłał reklamowany towar (wraz z wydrukowanym z systemu elektronicznego podatnika XYZ formularzem dotyczącym zwrotów i reklamacji), który podatnik XYZ odebrał 12 lutego 2021 roku, rejestrując fakt otrzymania towaru w systemie elektronicznym. Następnie w dniu 13 lutego 2021 roku podatnik XYZ wystawił fakturę korygującą.</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r>
              <a:rPr lang="pl-PL" altLang="pl-PL" sz="2200" spc="-60" dirty="0">
                <a:solidFill>
                  <a:srgbClr val="001D4D"/>
                </a:solidFill>
                <a:latin typeface="Arial" panose="020B0604020202020204" pitchFamily="34" charset="0"/>
                <a:ea typeface="+mj-ea"/>
                <a:cs typeface="Arial" panose="020B0604020202020204" pitchFamily="34" charset="0"/>
              </a:rPr>
              <a:t>PRZYKŁAD 6 – SYSTEM ELEKTRONICZNY </a:t>
            </a:r>
            <a:r>
              <a:rPr lang="pl-PL" altLang="pl-PL" sz="2200" spc="-60" dirty="0" smtClean="0">
                <a:solidFill>
                  <a:srgbClr val="001D4D"/>
                </a:solidFill>
                <a:latin typeface="Arial" panose="020B0604020202020204" pitchFamily="34" charset="0"/>
                <a:ea typeface="+mj-ea"/>
                <a:cs typeface="Arial" panose="020B0604020202020204" pitchFamily="34" charset="0"/>
              </a:rPr>
              <a:t>(2)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7782850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4084834868"/>
              </p:ext>
            </p:extLst>
          </p:nvPr>
        </p:nvGraphicFramePr>
        <p:xfrm>
          <a:off x="1857375" y="822325"/>
          <a:ext cx="6934200" cy="411480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b="1" u="sng" dirty="0" smtClean="0"/>
                        <a:t>UZGODNIENIE WARUNKÓW:</a:t>
                      </a:r>
                      <a:r>
                        <a:rPr lang="pl-PL" altLang="pl-PL" sz="1800" b="1" dirty="0" smtClean="0"/>
                        <a:t> </a:t>
                      </a:r>
                      <a:r>
                        <a:rPr lang="pl-PL" altLang="pl-PL" sz="1800" dirty="0" smtClean="0"/>
                        <a:t>luty 2021 roku</a:t>
                      </a:r>
                    </a:p>
                    <a:p>
                      <a:pPr marL="0" indent="0" algn="just" eaLnBrk="1" hangingPunct="1">
                        <a:buFontTx/>
                        <a:buNone/>
                      </a:pPr>
                      <a:endParaRPr lang="pl-PL" altLang="pl-PL" sz="1800" dirty="0" smtClean="0"/>
                    </a:p>
                    <a:p>
                      <a:pPr marL="0" indent="0" algn="just" eaLnBrk="1" hangingPunct="1">
                        <a:buFontTx/>
                        <a:buNone/>
                      </a:pPr>
                      <a:r>
                        <a:rPr lang="pl-PL" altLang="pl-PL" sz="1800" b="1" u="sng" dirty="0" smtClean="0"/>
                        <a:t>SPEŁNIENIE UZGODNIONYCH WARUNKÓW:</a:t>
                      </a:r>
                      <a:r>
                        <a:rPr lang="pl-PL" altLang="pl-PL" sz="1800" b="1" dirty="0" smtClean="0"/>
                        <a:t> </a:t>
                      </a:r>
                      <a:r>
                        <a:rPr lang="pl-PL" altLang="pl-PL" sz="1800" dirty="0" smtClean="0"/>
                        <a:t>luty 2021 roku</a:t>
                      </a:r>
                    </a:p>
                    <a:p>
                      <a:pPr marL="0" indent="0" algn="just" eaLnBrk="1" hangingPunct="1">
                        <a:buFontTx/>
                        <a:buNone/>
                      </a:pPr>
                      <a:endParaRPr lang="pl-PL" altLang="pl-PL" sz="1800" dirty="0" smtClean="0"/>
                    </a:p>
                    <a:p>
                      <a:pPr marL="0" indent="0" algn="just" eaLnBrk="1" hangingPunct="1">
                        <a:buFontTx/>
                        <a:buNone/>
                      </a:pPr>
                      <a:r>
                        <a:rPr lang="pl-PL" altLang="pl-PL" sz="1800" b="1" u="sng" dirty="0" smtClean="0"/>
                        <a:t>DOKUMENTACJA:</a:t>
                      </a:r>
                      <a:r>
                        <a:rPr lang="pl-PL" altLang="pl-PL" sz="1800" dirty="0" smtClean="0"/>
                        <a:t> wydruk z systemu elektronicznego podatnika XYZ potwierdzający złożenie formularza elektronicznego zawierający informację o akceptacji zwrotu przez podatnika XYZ oraz datę otrzymania zwracanego towaru</a:t>
                      </a:r>
                    </a:p>
                    <a:p>
                      <a:pPr marL="0" indent="0" algn="just" eaLnBrk="1" hangingPunct="1">
                        <a:buFontTx/>
                        <a:buNone/>
                      </a:pPr>
                      <a:endParaRPr lang="pl-PL" altLang="pl-PL" sz="1800" dirty="0" smtClean="0"/>
                    </a:p>
                    <a:p>
                      <a:pPr marL="0" indent="0" algn="just" eaLnBrk="1" hangingPunct="1">
                        <a:buFontTx/>
                        <a:buNone/>
                      </a:pPr>
                      <a:r>
                        <a:rPr lang="pl-PL" altLang="pl-PL" sz="1800" b="1" u="sng" dirty="0" smtClean="0">
                          <a:solidFill>
                            <a:srgbClr val="00B050"/>
                          </a:solidFill>
                        </a:rPr>
                        <a:t>MOMENT POMNIEJSZENIA VAT NALEŻNEGO U PODATNIKA XYZ</a:t>
                      </a:r>
                      <a:r>
                        <a:rPr lang="pl-PL" altLang="pl-PL" sz="1800" b="1" dirty="0" smtClean="0">
                          <a:solidFill>
                            <a:srgbClr val="00B050"/>
                          </a:solidFill>
                        </a:rPr>
                        <a:t>: </a:t>
                      </a:r>
                      <a:r>
                        <a:rPr lang="pl-PL" altLang="pl-PL" sz="1800" dirty="0" smtClean="0">
                          <a:solidFill>
                            <a:srgbClr val="00B050"/>
                          </a:solidFill>
                        </a:rPr>
                        <a:t>luty 2021 roku (data wystawienia faktury korygującej po uzgodnieniu i spełnieniu warunków)</a:t>
                      </a:r>
                    </a:p>
                    <a:p>
                      <a:pPr marL="0" indent="0" algn="just" eaLnBrk="1" hangingPunct="1">
                        <a:buFontTx/>
                        <a:buNone/>
                      </a:pPr>
                      <a:endParaRPr lang="pl-PL" altLang="pl-PL" sz="1800" dirty="0" smtClean="0"/>
                    </a:p>
                    <a:p>
                      <a:pPr marL="0" indent="0" algn="just" eaLnBrk="1" hangingPunct="1">
                        <a:buFontTx/>
                        <a:buNone/>
                      </a:pPr>
                      <a:r>
                        <a:rPr lang="pl-PL" altLang="pl-PL" sz="1800" b="1" u="sng" dirty="0" smtClean="0">
                          <a:solidFill>
                            <a:srgbClr val="0070C0"/>
                          </a:solidFill>
                        </a:rPr>
                        <a:t>MOMENT POMNIEJSZENIA VAT NALICZONEGO U NABYWCY ABC</a:t>
                      </a:r>
                      <a:r>
                        <a:rPr lang="pl-PL" altLang="pl-PL" sz="1800" b="1" dirty="0" smtClean="0">
                          <a:solidFill>
                            <a:srgbClr val="0070C0"/>
                          </a:solidFill>
                        </a:rPr>
                        <a:t>: </a:t>
                      </a:r>
                      <a:r>
                        <a:rPr lang="pl-PL" altLang="pl-PL" sz="1800" dirty="0" smtClean="0">
                          <a:solidFill>
                            <a:srgbClr val="0070C0"/>
                          </a:solidFill>
                        </a:rPr>
                        <a:t>luty 2021 roku (nastąpiło uzgodnienie i spełnienie warunków)</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r>
              <a:rPr lang="pl-PL" altLang="pl-PL" sz="2200" spc="-60" dirty="0">
                <a:solidFill>
                  <a:srgbClr val="001D4D"/>
                </a:solidFill>
                <a:latin typeface="Arial" panose="020B0604020202020204" pitchFamily="34" charset="0"/>
                <a:ea typeface="+mj-ea"/>
                <a:cs typeface="Arial" panose="020B0604020202020204" pitchFamily="34" charset="0"/>
              </a:rPr>
              <a:t>PRZYKŁAD 6 – SYSTEM ELEKTRONICZNY </a:t>
            </a:r>
            <a:r>
              <a:rPr lang="pl-PL" altLang="pl-PL" sz="2200" spc="-60" dirty="0" smtClean="0">
                <a:solidFill>
                  <a:srgbClr val="001D4D"/>
                </a:solidFill>
                <a:latin typeface="Arial" panose="020B0604020202020204" pitchFamily="34" charset="0"/>
                <a:ea typeface="+mj-ea"/>
                <a:cs typeface="Arial" panose="020B0604020202020204" pitchFamily="34" charset="0"/>
              </a:rPr>
              <a:t>(3)</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7499912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4125046383"/>
              </p:ext>
            </p:extLst>
          </p:nvPr>
        </p:nvGraphicFramePr>
        <p:xfrm>
          <a:off x="1857375" y="822325"/>
          <a:ext cx="6934200" cy="406908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500" dirty="0" smtClean="0">
                          <a:solidFill>
                            <a:srgbClr val="00B050"/>
                          </a:solidFill>
                        </a:rPr>
                        <a:t>Podatnik</a:t>
                      </a:r>
                      <a:r>
                        <a:rPr lang="pl-PL" altLang="pl-PL" sz="1500" dirty="0" smtClean="0"/>
                        <a:t> (dostawca) </a:t>
                      </a:r>
                      <a:r>
                        <a:rPr lang="pl-PL" altLang="pl-PL" sz="1500" dirty="0" smtClean="0">
                          <a:solidFill>
                            <a:srgbClr val="00B050"/>
                          </a:solidFill>
                        </a:rPr>
                        <a:t>XYZ</a:t>
                      </a:r>
                      <a:r>
                        <a:rPr lang="pl-PL" altLang="pl-PL" sz="1500" dirty="0" smtClean="0"/>
                        <a:t> świadczący usługi prawnicze przygotował w styczniu 2021 roku na rzecz </a:t>
                      </a:r>
                      <a:r>
                        <a:rPr lang="pl-PL" altLang="pl-PL" sz="1500" dirty="0" smtClean="0">
                          <a:solidFill>
                            <a:srgbClr val="0070C0"/>
                          </a:solidFill>
                        </a:rPr>
                        <a:t>nabywcy ABC </a:t>
                      </a:r>
                      <a:r>
                        <a:rPr lang="pl-PL" altLang="pl-PL" sz="1500" dirty="0" smtClean="0"/>
                        <a:t>ekspertyzę prawną, co udokumentował wystawioną w dniu 28 stycznia 2021 roku fakturą.</a:t>
                      </a:r>
                    </a:p>
                    <a:p>
                      <a:pPr marL="0" indent="0" algn="just" eaLnBrk="1" hangingPunct="1">
                        <a:buFontTx/>
                        <a:buNone/>
                      </a:pPr>
                      <a:endParaRPr lang="pl-PL" altLang="pl-PL" sz="800" dirty="0" smtClean="0"/>
                    </a:p>
                    <a:p>
                      <a:pPr marL="0" indent="0" algn="just" eaLnBrk="1" hangingPunct="1">
                        <a:buFontTx/>
                        <a:buNone/>
                      </a:pPr>
                      <a:r>
                        <a:rPr lang="pl-PL" altLang="pl-PL" sz="1500" dirty="0" smtClean="0"/>
                        <a:t>Nabywca ABC przejrzał otrzymaną ekspertyzę i zadzwonił w dniu 5 lutego 2021 roku do podatnika XYZ z informacją że otrzymana ekspertyza nie jest pełna i nie porusza wszystkich zagadnień, których rozpatrzenie zlecił nabywca ABC.</a:t>
                      </a:r>
                    </a:p>
                    <a:p>
                      <a:pPr marL="0" indent="0" algn="just" eaLnBrk="1" hangingPunct="1">
                        <a:buFontTx/>
                        <a:buNone/>
                      </a:pPr>
                      <a:endParaRPr lang="pl-PL" altLang="pl-PL" sz="1100" dirty="0" smtClean="0"/>
                    </a:p>
                    <a:p>
                      <a:pPr marL="0" indent="0" algn="just" eaLnBrk="1" hangingPunct="1">
                        <a:buFontTx/>
                        <a:buNone/>
                      </a:pPr>
                      <a:r>
                        <a:rPr lang="pl-PL" altLang="pl-PL" sz="1500" dirty="0" smtClean="0">
                          <a:solidFill>
                            <a:schemeClr val="dk1"/>
                          </a:solidFill>
                          <a:latin typeface="+mn-lt"/>
                          <a:ea typeface="+mn-ea"/>
                          <a:cs typeface="+mn-cs"/>
                        </a:rPr>
                        <a:t>W związku z brakiem możliwości uzupełnienia ekspertyzy przez podatnika XYZ (brak wystarczającej wiedzy merytorycznej w danym zakresie), udzielił on jednostronnego rabatu w wysokości 40%, wystawiając w dniu 8 lutego 2021 roku elektronicznie</a:t>
                      </a:r>
                      <a:r>
                        <a:rPr lang="pl-PL" altLang="pl-PL" sz="1500" baseline="0" dirty="0" smtClean="0">
                          <a:solidFill>
                            <a:schemeClr val="dk1"/>
                          </a:solidFill>
                          <a:latin typeface="+mn-lt"/>
                          <a:ea typeface="+mn-ea"/>
                          <a:cs typeface="+mn-cs"/>
                        </a:rPr>
                        <a:t> </a:t>
                      </a:r>
                      <a:r>
                        <a:rPr lang="pl-PL" altLang="pl-PL" sz="1500" dirty="0" smtClean="0">
                          <a:solidFill>
                            <a:schemeClr val="dk1"/>
                          </a:solidFill>
                          <a:latin typeface="+mn-lt"/>
                          <a:ea typeface="+mn-ea"/>
                          <a:cs typeface="+mn-cs"/>
                        </a:rPr>
                        <a:t>fakturę korygującą (na fakturze korygującej podatnik XYZ zawarł adnotację „</a:t>
                      </a:r>
                      <a:r>
                        <a:rPr lang="pl-PL" sz="1500" dirty="0" smtClean="0">
                          <a:solidFill>
                            <a:schemeClr val="dk1"/>
                          </a:solidFill>
                          <a:latin typeface="+mn-lt"/>
                          <a:ea typeface="+mn-ea"/>
                          <a:cs typeface="+mn-cs"/>
                        </a:rPr>
                        <a:t>Brak</a:t>
                      </a:r>
                      <a:r>
                        <a:rPr lang="pl-PL" sz="1500" baseline="0" dirty="0" smtClean="0">
                          <a:solidFill>
                            <a:schemeClr val="dk1"/>
                          </a:solidFill>
                          <a:latin typeface="+mn-lt"/>
                          <a:ea typeface="+mn-ea"/>
                          <a:cs typeface="+mn-cs"/>
                        </a:rPr>
                        <a:t> sprzeciwu co do przesłanej faktury korygującej w terminie 7 dni będzie uważany za jej akceptację”). Faktura korygująca została przesłana 8 lutego 2021 roku e-mailem i w tym samym dniu odebrana przez nabywcę ABC, który we wskazanym na fakturze korygującej terminie nie dokonał sprzeciwu (termin minął 15 lutego 2021 roku).</a:t>
                      </a:r>
                    </a:p>
                    <a:p>
                      <a:pPr marL="0" indent="0" algn="just" eaLnBrk="1" hangingPunct="1">
                        <a:buFontTx/>
                        <a:buNone/>
                      </a:pPr>
                      <a:endParaRPr lang="pl-PL" altLang="pl-PL" sz="800" dirty="0" smtClean="0"/>
                    </a:p>
                    <a:p>
                      <a:pPr marL="0" indent="0" algn="just" eaLnBrk="1" hangingPunct="1">
                        <a:buFontTx/>
                        <a:buNone/>
                      </a:pPr>
                      <a:r>
                        <a:rPr lang="pl-PL" altLang="pl-PL" sz="1500" dirty="0" smtClean="0"/>
                        <a:t>W marcu 2021 roku nabywca ABC dokonał płatności za fakturę w wysokości 60%, czyli po pomniejszeniu o rabat znajdujący się na fakturze korygującej.</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7 – JEDNOSTRONNY RABAT (1)</a:t>
            </a:r>
          </a:p>
        </p:txBody>
      </p:sp>
    </p:spTree>
    <p:extLst>
      <p:ext uri="{BB962C8B-B14F-4D97-AF65-F5344CB8AC3E}">
        <p14:creationId xmlns:p14="http://schemas.microsoft.com/office/powerpoint/2010/main" val="19684236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4007805309"/>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700" b="1" u="sng" dirty="0" smtClean="0"/>
                        <a:t>UZGODNIENIE WARUNKÓW:</a:t>
                      </a:r>
                      <a:r>
                        <a:rPr lang="pl-PL" altLang="pl-PL" sz="1700" b="1" dirty="0" smtClean="0"/>
                        <a:t> </a:t>
                      </a:r>
                      <a:r>
                        <a:rPr lang="pl-PL" altLang="pl-PL" sz="1700" dirty="0" smtClean="0"/>
                        <a:t>luty 2021 roku</a:t>
                      </a:r>
                    </a:p>
                    <a:p>
                      <a:pPr marL="0" indent="0" algn="just" eaLnBrk="1" hangingPunct="1">
                        <a:buFontTx/>
                        <a:buNone/>
                        <a:defRPr/>
                      </a:pPr>
                      <a:endParaRPr lang="pl-PL" altLang="pl-PL" sz="1700" dirty="0" smtClean="0"/>
                    </a:p>
                    <a:p>
                      <a:pPr marL="0" indent="0" algn="just" eaLnBrk="1" hangingPunct="1">
                        <a:buFontTx/>
                        <a:buNone/>
                        <a:defRPr/>
                      </a:pPr>
                      <a:r>
                        <a:rPr lang="pl-PL" altLang="pl-PL" sz="1700" b="1" u="sng" dirty="0" smtClean="0"/>
                        <a:t>SPEŁNIENIE UZGODNIONYCH WARUNKÓW:</a:t>
                      </a:r>
                      <a:r>
                        <a:rPr lang="pl-PL" altLang="pl-PL" sz="1700" b="1" dirty="0" smtClean="0"/>
                        <a:t> </a:t>
                      </a:r>
                      <a:r>
                        <a:rPr lang="pl-PL" altLang="pl-PL" sz="1700" dirty="0" smtClean="0"/>
                        <a:t>luty 2021 roku</a:t>
                      </a:r>
                    </a:p>
                    <a:p>
                      <a:pPr marL="0" indent="0" algn="just" eaLnBrk="1" hangingPunct="1">
                        <a:buFontTx/>
                        <a:buNone/>
                        <a:defRPr/>
                      </a:pPr>
                      <a:endParaRPr lang="pl-PL" altLang="pl-PL" sz="1700" dirty="0" smtClean="0"/>
                    </a:p>
                    <a:p>
                      <a:pPr marL="0" indent="0" algn="just" eaLnBrk="1" hangingPunct="1">
                        <a:buFontTx/>
                        <a:buNone/>
                        <a:defRPr/>
                      </a:pPr>
                      <a:r>
                        <a:rPr lang="pl-PL" altLang="pl-PL" sz="1700" b="1" u="sng" dirty="0" smtClean="0">
                          <a:solidFill>
                            <a:schemeClr val="tx1"/>
                          </a:solidFill>
                        </a:rPr>
                        <a:t>DOKUMENTACJA:</a:t>
                      </a:r>
                      <a:r>
                        <a:rPr lang="pl-PL" altLang="pl-PL" sz="1700" dirty="0" smtClean="0">
                          <a:solidFill>
                            <a:schemeClr val="tx1"/>
                          </a:solidFill>
                        </a:rPr>
                        <a:t> faktura korygująca ze stosowną adnotacją</a:t>
                      </a:r>
                    </a:p>
                    <a:p>
                      <a:pPr marL="0" indent="0" algn="just" eaLnBrk="1" hangingPunct="1">
                        <a:buFontTx/>
                        <a:buNone/>
                        <a:defRPr/>
                      </a:pPr>
                      <a:endParaRPr lang="pl-PL" altLang="pl-PL" sz="1700" dirty="0" smtClean="0"/>
                    </a:p>
                    <a:p>
                      <a:pPr marL="0" indent="0" algn="just" eaLnBrk="1" hangingPunct="1">
                        <a:buFontTx/>
                        <a:buNone/>
                        <a:defRPr/>
                      </a:pPr>
                      <a:r>
                        <a:rPr lang="pl-PL" altLang="pl-PL" sz="1700" b="1" u="sng" dirty="0" smtClean="0">
                          <a:solidFill>
                            <a:srgbClr val="00B050"/>
                          </a:solidFill>
                        </a:rPr>
                        <a:t>MOMENT POMNIEJSZENIA VAT NALEŻNEGO U PODATNIKA XYZ</a:t>
                      </a:r>
                      <a:r>
                        <a:rPr lang="pl-PL" altLang="pl-PL" sz="1700" b="1" dirty="0" smtClean="0">
                          <a:solidFill>
                            <a:srgbClr val="00B050"/>
                          </a:solidFill>
                        </a:rPr>
                        <a:t>: </a:t>
                      </a:r>
                      <a:r>
                        <a:rPr lang="pl-PL" altLang="pl-PL" sz="1700" dirty="0" smtClean="0">
                          <a:solidFill>
                            <a:srgbClr val="00B050"/>
                          </a:solidFill>
                        </a:rPr>
                        <a:t>luty 2021 roku</a:t>
                      </a:r>
                    </a:p>
                    <a:p>
                      <a:pPr marL="0" indent="0" algn="just" eaLnBrk="1" hangingPunct="1">
                        <a:buFontTx/>
                        <a:buNone/>
                        <a:defRPr/>
                      </a:pPr>
                      <a:endParaRPr lang="pl-PL" altLang="pl-PL" sz="1700" dirty="0" smtClean="0"/>
                    </a:p>
                    <a:p>
                      <a:pPr marL="0" indent="0" algn="just" eaLnBrk="1" hangingPunct="1">
                        <a:buFontTx/>
                        <a:buNone/>
                        <a:defRPr/>
                      </a:pPr>
                      <a:r>
                        <a:rPr lang="pl-PL" altLang="pl-PL" sz="1700" b="1" u="sng" dirty="0" smtClean="0">
                          <a:solidFill>
                            <a:srgbClr val="0070C0"/>
                          </a:solidFill>
                        </a:rPr>
                        <a:t>MOMENT POMNIEJSZENIA VAT NALICZONEGO U NABYWCY ABC</a:t>
                      </a:r>
                      <a:r>
                        <a:rPr lang="pl-PL" altLang="pl-PL" sz="1700" b="1" dirty="0" smtClean="0">
                          <a:solidFill>
                            <a:srgbClr val="0070C0"/>
                          </a:solidFill>
                        </a:rPr>
                        <a:t>: </a:t>
                      </a:r>
                      <a:r>
                        <a:rPr lang="pl-PL" altLang="pl-PL" sz="1700" dirty="0" smtClean="0">
                          <a:solidFill>
                            <a:srgbClr val="0070C0"/>
                          </a:solidFill>
                        </a:rPr>
                        <a:t>luty 2021 roku</a:t>
                      </a:r>
                      <a:endParaRPr lang="pl-PL" altLang="pl-PL" sz="1700" dirty="0"/>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7 – JEDNOSTRONNY RABAT </a:t>
            </a:r>
            <a:r>
              <a:rPr lang="pl-PL" altLang="pl-PL" sz="2200" spc="-60" dirty="0" smtClean="0">
                <a:solidFill>
                  <a:srgbClr val="001D4D"/>
                </a:solidFill>
                <a:latin typeface="Arial" panose="020B0604020202020204" pitchFamily="34" charset="0"/>
                <a:ea typeface="+mj-ea"/>
                <a:cs typeface="Arial" panose="020B0604020202020204" pitchFamily="34" charset="0"/>
              </a:rPr>
              <a:t>(2)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7735312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1085171272"/>
              </p:ext>
            </p:extLst>
          </p:nvPr>
        </p:nvGraphicFramePr>
        <p:xfrm>
          <a:off x="1857375" y="888047"/>
          <a:ext cx="6934200" cy="390144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600" dirty="0" smtClean="0">
                          <a:solidFill>
                            <a:srgbClr val="00B050"/>
                          </a:solidFill>
                        </a:rPr>
                        <a:t>Podatnik</a:t>
                      </a:r>
                      <a:r>
                        <a:rPr lang="pl-PL" altLang="pl-PL" sz="1600" dirty="0" smtClean="0"/>
                        <a:t> (dostawca) </a:t>
                      </a:r>
                      <a:r>
                        <a:rPr lang="pl-PL" altLang="pl-PL" sz="1600" dirty="0" smtClean="0">
                          <a:solidFill>
                            <a:srgbClr val="00B050"/>
                          </a:solidFill>
                        </a:rPr>
                        <a:t>XYZ</a:t>
                      </a:r>
                      <a:r>
                        <a:rPr lang="pl-PL" altLang="pl-PL" sz="1600" dirty="0" smtClean="0"/>
                        <a:t> świadczący usługi prawnicze przygotował w styczniu 2021 roku na rzecz </a:t>
                      </a:r>
                      <a:r>
                        <a:rPr lang="pl-PL" altLang="pl-PL" sz="1600" dirty="0" smtClean="0">
                          <a:solidFill>
                            <a:srgbClr val="0070C0"/>
                          </a:solidFill>
                        </a:rPr>
                        <a:t>nabywcy ABC </a:t>
                      </a:r>
                      <a:r>
                        <a:rPr lang="pl-PL" altLang="pl-PL" sz="1600" dirty="0" smtClean="0"/>
                        <a:t>ekspertyzę prawną, co udokumentował wystawioną w dniu 28 stycznia 2021 roku fakturą.</a:t>
                      </a:r>
                    </a:p>
                    <a:p>
                      <a:pPr marL="0" indent="0" algn="just" eaLnBrk="1" hangingPunct="1">
                        <a:buFontTx/>
                        <a:buNone/>
                      </a:pPr>
                      <a:endParaRPr lang="pl-PL" altLang="pl-PL" sz="1600" dirty="0" smtClean="0"/>
                    </a:p>
                    <a:p>
                      <a:pPr marL="0" indent="0" algn="just" eaLnBrk="1" hangingPunct="1">
                        <a:buFontTx/>
                        <a:buNone/>
                      </a:pPr>
                      <a:r>
                        <a:rPr lang="pl-PL" altLang="pl-PL" sz="1600" dirty="0" smtClean="0"/>
                        <a:t>Nabywca ABC przejrzał otrzymaną ekspertyzę i napisał w dniu 5 lutego 2021 roku do podatnika XYZ maila z informacją że otrzymana ekspertyza nie jest pełna i nie porusza wszystkich zagadnień, których rozpatrzenie zlecił nabywca ABC.</a:t>
                      </a:r>
                    </a:p>
                    <a:p>
                      <a:pPr marL="0" indent="0" algn="just" eaLnBrk="1" hangingPunct="1">
                        <a:buFontTx/>
                        <a:buNone/>
                      </a:pPr>
                      <a:endParaRPr lang="pl-PL" altLang="pl-PL" sz="1600" dirty="0" smtClean="0"/>
                    </a:p>
                    <a:p>
                      <a:pPr marL="0" indent="0" algn="just" eaLnBrk="1" hangingPunct="1">
                        <a:buFontTx/>
                        <a:buNone/>
                      </a:pPr>
                      <a:r>
                        <a:rPr lang="pl-PL" altLang="pl-PL" sz="1600" dirty="0" smtClean="0"/>
                        <a:t>W związku z brakiem możliwości uzupełnienia ekspertyzy przez podatnika XYZ (brak wystarczającej wiedzy merytorycznej w danym zakresie), </a:t>
                      </a:r>
                      <a:r>
                        <a:rPr lang="pl-PL" altLang="pl-PL" sz="1600" u="sng" dirty="0" smtClean="0"/>
                        <a:t>po wspólnym uzgodnieniu mailowym warunków z nabywcą ABC dokonanym w dniu 8 lutego 2021 roku</a:t>
                      </a:r>
                      <a:r>
                        <a:rPr lang="pl-PL" altLang="pl-PL" sz="1600" dirty="0" smtClean="0"/>
                        <a:t>, podatnik XYZ udzielił rabatu w wysokości 40%, wystawiając w dniu 8 lutego 2021 roku fakturę korygującą.</a:t>
                      </a:r>
                    </a:p>
                    <a:p>
                      <a:pPr marL="0" indent="0" algn="just" eaLnBrk="1" hangingPunct="1">
                        <a:buFontTx/>
                        <a:buNone/>
                      </a:pPr>
                      <a:endParaRPr lang="pl-PL" altLang="pl-PL" sz="1600" dirty="0" smtClean="0"/>
                    </a:p>
                    <a:p>
                      <a:pPr marL="0" indent="0" algn="just" eaLnBrk="1" hangingPunct="1">
                        <a:buFontTx/>
                        <a:buNone/>
                      </a:pPr>
                      <a:r>
                        <a:rPr lang="pl-PL" altLang="pl-PL" sz="1600" dirty="0" smtClean="0"/>
                        <a:t>W marcu 2021 roku nabywca ABC dokonał płatności za fakturę w wysokości 60%, czyli po pomniejszeniu o rabat znajdujący się na fakturze korygującej.</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92443"/>
          </a:xfrm>
          <a:prstGeom prst="rect">
            <a:avLst/>
          </a:prstGeom>
        </p:spPr>
        <p:txBody>
          <a:bodyPr wrap="square">
            <a:spAutoFit/>
          </a:bodyPr>
          <a:lstStyle/>
          <a:p>
            <a:pPr algn="ctr"/>
            <a:endParaRPr lang="pl-PL" altLang="pl-PL" sz="400" dirty="0"/>
          </a:p>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8 – JEDNORAZOWY RABAT (1)</a:t>
            </a:r>
          </a:p>
        </p:txBody>
      </p:sp>
    </p:spTree>
    <p:extLst>
      <p:ext uri="{BB962C8B-B14F-4D97-AF65-F5344CB8AC3E}">
        <p14:creationId xmlns:p14="http://schemas.microsoft.com/office/powerpoint/2010/main" val="8533149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700" b="1" u="sng" dirty="0" smtClean="0"/>
                        <a:t>UZGODNIENIE WARUNKÓW:</a:t>
                      </a:r>
                      <a:r>
                        <a:rPr lang="pl-PL" altLang="pl-PL" sz="1700" b="1" dirty="0" smtClean="0"/>
                        <a:t> </a:t>
                      </a:r>
                      <a:r>
                        <a:rPr lang="pl-PL" altLang="pl-PL" sz="1700" dirty="0" smtClean="0"/>
                        <a:t>luty 2021 roku</a:t>
                      </a:r>
                    </a:p>
                    <a:p>
                      <a:pPr marL="0" indent="0" algn="just" eaLnBrk="1" hangingPunct="1">
                        <a:buFontTx/>
                        <a:buNone/>
                        <a:defRPr/>
                      </a:pPr>
                      <a:endParaRPr lang="pl-PL" altLang="pl-PL" sz="1700" dirty="0" smtClean="0"/>
                    </a:p>
                    <a:p>
                      <a:pPr marL="0" indent="0" algn="just" eaLnBrk="1" hangingPunct="1">
                        <a:buFontTx/>
                        <a:buNone/>
                        <a:defRPr/>
                      </a:pPr>
                      <a:r>
                        <a:rPr lang="pl-PL" altLang="pl-PL" sz="1700" b="1" u="sng" dirty="0" smtClean="0"/>
                        <a:t>SPEŁNIENIE UZGODNIONYCH WARUNKÓW:</a:t>
                      </a:r>
                      <a:r>
                        <a:rPr lang="pl-PL" altLang="pl-PL" sz="1700" b="1" dirty="0" smtClean="0"/>
                        <a:t> </a:t>
                      </a:r>
                      <a:r>
                        <a:rPr lang="pl-PL" altLang="pl-PL" sz="1700" dirty="0" smtClean="0"/>
                        <a:t>luty 2021 roku</a:t>
                      </a:r>
                    </a:p>
                    <a:p>
                      <a:pPr marL="0" indent="0" algn="just" eaLnBrk="1" hangingPunct="1">
                        <a:buFontTx/>
                        <a:buNone/>
                        <a:defRPr/>
                      </a:pPr>
                      <a:endParaRPr lang="pl-PL" altLang="pl-PL" sz="1700" dirty="0" smtClean="0"/>
                    </a:p>
                    <a:p>
                      <a:pPr marL="0" indent="0" algn="just" eaLnBrk="1" hangingPunct="1">
                        <a:buFontTx/>
                        <a:buNone/>
                        <a:defRPr/>
                      </a:pPr>
                      <a:r>
                        <a:rPr lang="pl-PL" altLang="pl-PL" sz="1700" b="1" u="sng" dirty="0" smtClean="0"/>
                        <a:t>DOKUMENTACJA:</a:t>
                      </a:r>
                      <a:r>
                        <a:rPr lang="pl-PL" altLang="pl-PL" sz="1700" dirty="0" smtClean="0"/>
                        <a:t> korespondencja mailowa z nabywcą ABC</a:t>
                      </a:r>
                    </a:p>
                    <a:p>
                      <a:pPr marL="0" indent="0" algn="just" eaLnBrk="1" hangingPunct="1">
                        <a:buFontTx/>
                        <a:buNone/>
                        <a:defRPr/>
                      </a:pPr>
                      <a:endParaRPr lang="pl-PL" altLang="pl-PL" sz="1700" dirty="0" smtClean="0"/>
                    </a:p>
                    <a:p>
                      <a:pPr marL="0" indent="0" algn="just" eaLnBrk="1" hangingPunct="1">
                        <a:buFontTx/>
                        <a:buNone/>
                        <a:defRPr/>
                      </a:pPr>
                      <a:r>
                        <a:rPr lang="pl-PL" altLang="pl-PL" sz="1700" b="1" u="sng" dirty="0" smtClean="0">
                          <a:solidFill>
                            <a:srgbClr val="00B050"/>
                          </a:solidFill>
                        </a:rPr>
                        <a:t>MOMENT POMNIEJSZENIA VAT NALEŻNEGO U PODATNIKA XYZ</a:t>
                      </a:r>
                      <a:r>
                        <a:rPr lang="pl-PL" altLang="pl-PL" sz="1700" b="1" dirty="0" smtClean="0">
                          <a:solidFill>
                            <a:srgbClr val="00B050"/>
                          </a:solidFill>
                        </a:rPr>
                        <a:t>: </a:t>
                      </a:r>
                      <a:r>
                        <a:rPr lang="pl-PL" altLang="pl-PL" sz="1700" dirty="0" smtClean="0">
                          <a:solidFill>
                            <a:srgbClr val="00B050"/>
                          </a:solidFill>
                        </a:rPr>
                        <a:t>luty 2021 roku</a:t>
                      </a:r>
                    </a:p>
                    <a:p>
                      <a:pPr marL="0" indent="0" algn="just" eaLnBrk="1" hangingPunct="1">
                        <a:buFontTx/>
                        <a:buNone/>
                        <a:defRPr/>
                      </a:pPr>
                      <a:endParaRPr lang="pl-PL" altLang="pl-PL" sz="1700" dirty="0" smtClean="0"/>
                    </a:p>
                    <a:p>
                      <a:pPr marL="0" indent="0" algn="just" eaLnBrk="1" hangingPunct="1">
                        <a:buFontTx/>
                        <a:buNone/>
                        <a:defRPr/>
                      </a:pPr>
                      <a:r>
                        <a:rPr lang="pl-PL" altLang="pl-PL" sz="1700" b="1" u="sng" dirty="0" smtClean="0">
                          <a:solidFill>
                            <a:srgbClr val="0070C0"/>
                          </a:solidFill>
                        </a:rPr>
                        <a:t>MOMENT POMNIEJSZENIA VAT NALICZONEGO U NABYWCY ABC</a:t>
                      </a:r>
                      <a:r>
                        <a:rPr lang="pl-PL" altLang="pl-PL" sz="1700" b="1" dirty="0" smtClean="0">
                          <a:solidFill>
                            <a:srgbClr val="0070C0"/>
                          </a:solidFill>
                        </a:rPr>
                        <a:t>: </a:t>
                      </a:r>
                      <a:r>
                        <a:rPr lang="pl-PL" altLang="pl-PL" sz="1700" dirty="0" smtClean="0">
                          <a:solidFill>
                            <a:srgbClr val="0070C0"/>
                          </a:solidFill>
                        </a:rPr>
                        <a:t>luty 2021 roku</a:t>
                      </a:r>
                      <a:endParaRPr lang="pl-PL" altLang="pl-PL" sz="1700" dirty="0"/>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92443"/>
          </a:xfrm>
          <a:prstGeom prst="rect">
            <a:avLst/>
          </a:prstGeom>
        </p:spPr>
        <p:txBody>
          <a:bodyPr wrap="square">
            <a:spAutoFit/>
          </a:bodyPr>
          <a:lstStyle/>
          <a:p>
            <a:pPr algn="ctr"/>
            <a:endParaRPr lang="pl-PL" altLang="pl-PL" sz="400" dirty="0"/>
          </a:p>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8 – JEDNORAZOWY RABAT </a:t>
            </a:r>
            <a:r>
              <a:rPr lang="pl-PL" altLang="pl-PL" sz="2200" spc="-60" dirty="0" smtClean="0">
                <a:solidFill>
                  <a:srgbClr val="001D4D"/>
                </a:solidFill>
                <a:latin typeface="Arial" panose="020B0604020202020204" pitchFamily="34" charset="0"/>
                <a:ea typeface="+mj-ea"/>
                <a:cs typeface="Arial" panose="020B0604020202020204" pitchFamily="34" charset="0"/>
              </a:rPr>
              <a:t>(2)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41640623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a:t>
                      </a:r>
                      <a:r>
                        <a:rPr lang="pl-PL" altLang="pl-PL" sz="1800" dirty="0" smtClean="0"/>
                        <a:t> (dostawca) </a:t>
                      </a:r>
                      <a:r>
                        <a:rPr lang="pl-PL" altLang="pl-PL" sz="1800" dirty="0" smtClean="0">
                          <a:solidFill>
                            <a:srgbClr val="00B050"/>
                          </a:solidFill>
                        </a:rPr>
                        <a:t>XYZ</a:t>
                      </a:r>
                      <a:r>
                        <a:rPr lang="pl-PL" altLang="pl-PL" sz="1800" dirty="0" smtClean="0"/>
                        <a:t> wykonał w dniu 20 stycznia 2021 roku usługę na rzecz </a:t>
                      </a:r>
                      <a:r>
                        <a:rPr lang="pl-PL" altLang="pl-PL" sz="1800" dirty="0" smtClean="0">
                          <a:solidFill>
                            <a:srgbClr val="0070C0"/>
                          </a:solidFill>
                        </a:rPr>
                        <a:t>nabywcy ABC </a:t>
                      </a:r>
                      <a:r>
                        <a:rPr lang="pl-PL" altLang="pl-PL" sz="1800" dirty="0" smtClean="0"/>
                        <a:t>oraz wystawił w tym samym dniu fakturę dokumentującą transakcję. </a:t>
                      </a:r>
                    </a:p>
                    <a:p>
                      <a:pPr marL="0" indent="0" algn="just" eaLnBrk="1" hangingPunct="1">
                        <a:buFontTx/>
                        <a:buNone/>
                      </a:pPr>
                      <a:endParaRPr lang="pl-PL" altLang="pl-PL" sz="1800" dirty="0" smtClean="0"/>
                    </a:p>
                    <a:p>
                      <a:pPr marL="0" indent="0" algn="just" eaLnBrk="1" hangingPunct="1">
                        <a:buFontTx/>
                        <a:buNone/>
                      </a:pPr>
                      <a:r>
                        <a:rPr lang="pl-PL" altLang="pl-PL" sz="1800" dirty="0" smtClean="0"/>
                        <a:t>Jednakże w dniu 28 stycznia 2021 roku strony uzgodniły, że zostanie udzielony rabat w wysokości 10% oraz podpisały stosowny aneks do umowy w tym zakresie (podatnik XYZ otrzymał aneks w dniu jego podpisania). </a:t>
                      </a:r>
                    </a:p>
                    <a:p>
                      <a:pPr marL="0" indent="0" algn="just" eaLnBrk="1" hangingPunct="1">
                        <a:buFontTx/>
                        <a:buNone/>
                      </a:pPr>
                      <a:endParaRPr lang="pl-PL" altLang="pl-PL" sz="1800" dirty="0" smtClean="0"/>
                    </a:p>
                    <a:p>
                      <a:pPr marL="0" indent="0" algn="just" eaLnBrk="1" hangingPunct="1">
                        <a:buFontTx/>
                        <a:buNone/>
                      </a:pPr>
                      <a:r>
                        <a:rPr lang="pl-PL" altLang="pl-PL" sz="1800" dirty="0" smtClean="0"/>
                        <a:t>W związku z podpisanym aneksem podatnik XYZ wystawił w dniu </a:t>
                      </a:r>
                      <a:r>
                        <a:rPr lang="pl-PL" altLang="pl-PL" sz="1800" b="1" dirty="0" smtClean="0"/>
                        <a:t>29 stycznia 2021 roku</a:t>
                      </a:r>
                      <a:r>
                        <a:rPr lang="pl-PL" altLang="pl-PL" sz="1800" dirty="0" smtClean="0"/>
                        <a:t> fakturę korygującą i przesłał ją drogą elektroniczną do nabywcy ABC.</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92443"/>
          </a:xfrm>
          <a:prstGeom prst="rect">
            <a:avLst/>
          </a:prstGeom>
        </p:spPr>
        <p:txBody>
          <a:bodyPr wrap="square">
            <a:spAutoFit/>
          </a:bodyPr>
          <a:lstStyle/>
          <a:p>
            <a:pPr algn="ctr"/>
            <a:endParaRPr lang="pl-PL" altLang="pl-PL" sz="400" dirty="0"/>
          </a:p>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9 – ANEKS DO UMOWY (1) – WARIANT 1</a:t>
            </a:r>
          </a:p>
        </p:txBody>
      </p:sp>
    </p:spTree>
    <p:extLst>
      <p:ext uri="{BB962C8B-B14F-4D97-AF65-F5344CB8AC3E}">
        <p14:creationId xmlns:p14="http://schemas.microsoft.com/office/powerpoint/2010/main" val="41055857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800" b="1" u="sng" dirty="0" smtClean="0"/>
                        <a:t>UZGODNIENIE WARUNKÓW:</a:t>
                      </a:r>
                      <a:r>
                        <a:rPr lang="pl-PL" altLang="pl-PL" sz="1800" b="1" dirty="0" smtClean="0"/>
                        <a:t> </a:t>
                      </a:r>
                      <a:r>
                        <a:rPr lang="pl-PL" altLang="pl-PL" sz="1800" dirty="0" smtClean="0"/>
                        <a:t>styczeń 2021 roku</a:t>
                      </a:r>
                    </a:p>
                    <a:p>
                      <a:pPr marL="0" indent="0" algn="just" eaLnBrk="1" hangingPunct="1">
                        <a:buFontTx/>
                        <a:buNone/>
                        <a:defRPr/>
                      </a:pPr>
                      <a:endParaRPr lang="pl-PL" altLang="pl-PL" sz="1000" dirty="0" smtClean="0"/>
                    </a:p>
                    <a:p>
                      <a:pPr marL="0" indent="0" algn="just" eaLnBrk="1" hangingPunct="1">
                        <a:buFontTx/>
                        <a:buNone/>
                        <a:defRPr/>
                      </a:pPr>
                      <a:r>
                        <a:rPr lang="pl-PL" altLang="pl-PL" sz="1800" b="1" u="sng" dirty="0" smtClean="0"/>
                        <a:t>SPEŁNIENIE UZGODNIONYCH WARUNKÓW:</a:t>
                      </a:r>
                      <a:r>
                        <a:rPr lang="pl-PL" altLang="pl-PL" sz="1800" b="1" dirty="0" smtClean="0"/>
                        <a:t> </a:t>
                      </a:r>
                      <a:r>
                        <a:rPr lang="pl-PL" altLang="pl-PL" sz="1800" dirty="0" smtClean="0"/>
                        <a:t>styczeń 2021 roku</a:t>
                      </a:r>
                    </a:p>
                    <a:p>
                      <a:pPr marL="0" indent="0" algn="just" eaLnBrk="1" hangingPunct="1">
                        <a:buFontTx/>
                        <a:buNone/>
                        <a:defRPr/>
                      </a:pPr>
                      <a:endParaRPr lang="pl-PL" altLang="pl-PL" sz="1800" dirty="0" smtClean="0"/>
                    </a:p>
                    <a:p>
                      <a:pPr marL="0" indent="0" algn="just" eaLnBrk="1" hangingPunct="1">
                        <a:buFontTx/>
                        <a:buNone/>
                        <a:defRPr/>
                      </a:pPr>
                      <a:r>
                        <a:rPr lang="pl-PL" altLang="pl-PL" sz="1800" b="1" u="sng" dirty="0" smtClean="0"/>
                        <a:t>DOKUMENTACJA:</a:t>
                      </a:r>
                      <a:r>
                        <a:rPr lang="pl-PL" altLang="pl-PL" sz="1800" dirty="0" smtClean="0"/>
                        <a:t> podpisany aneks do umowy</a:t>
                      </a:r>
                    </a:p>
                    <a:p>
                      <a:pPr marL="0" indent="0" algn="just" eaLnBrk="1" hangingPunct="1">
                        <a:buFontTx/>
                        <a:buNone/>
                        <a:defRPr/>
                      </a:pPr>
                      <a:endParaRPr lang="pl-PL" altLang="pl-PL" sz="1600" dirty="0" smtClean="0"/>
                    </a:p>
                    <a:p>
                      <a:pPr marL="0" indent="0" algn="just" eaLnBrk="1" hangingPunct="1">
                        <a:buFontTx/>
                        <a:buNone/>
                        <a:defRPr/>
                      </a:pPr>
                      <a:endParaRPr lang="pl-PL" altLang="pl-PL" sz="300" dirty="0" smtClean="0"/>
                    </a:p>
                    <a:p>
                      <a:pPr marL="0" indent="0" algn="just" eaLnBrk="1" hangingPunct="1">
                        <a:buFontTx/>
                        <a:buNone/>
                        <a:defRPr/>
                      </a:pPr>
                      <a:r>
                        <a:rPr lang="pl-PL" altLang="pl-PL" sz="1800" b="1" u="sng" dirty="0" smtClean="0">
                          <a:solidFill>
                            <a:srgbClr val="00B050"/>
                          </a:solidFill>
                        </a:rPr>
                        <a:t>MOMENT POMNIEJSZENIA VAT NALEŻNEGO U PODATNIKA XYZ</a:t>
                      </a:r>
                      <a:r>
                        <a:rPr lang="pl-PL" altLang="pl-PL" sz="1800" b="1" dirty="0" smtClean="0">
                          <a:solidFill>
                            <a:srgbClr val="00B050"/>
                          </a:solidFill>
                        </a:rPr>
                        <a:t>: </a:t>
                      </a:r>
                      <a:r>
                        <a:rPr lang="pl-PL" altLang="pl-PL" sz="1800" dirty="0" smtClean="0">
                          <a:solidFill>
                            <a:srgbClr val="00B050"/>
                          </a:solidFill>
                        </a:rPr>
                        <a:t>styczeń 2021 roku (data wystawienia faktury korygującej, po uprzednim uzgodnieniu i spełnieniu warunków)</a:t>
                      </a:r>
                    </a:p>
                    <a:p>
                      <a:pPr marL="0" indent="0" algn="just" eaLnBrk="1" hangingPunct="1">
                        <a:buFontTx/>
                        <a:buNone/>
                        <a:defRPr/>
                      </a:pPr>
                      <a:endParaRPr lang="pl-PL" altLang="pl-PL" sz="1100" dirty="0" smtClean="0"/>
                    </a:p>
                    <a:p>
                      <a:pPr marL="0" indent="0" algn="just" eaLnBrk="1" hangingPunct="1">
                        <a:buFontTx/>
                        <a:buNone/>
                        <a:defRPr/>
                      </a:pPr>
                      <a:r>
                        <a:rPr lang="pl-PL" altLang="pl-PL" sz="1800" b="1" u="sng" dirty="0" smtClean="0">
                          <a:solidFill>
                            <a:srgbClr val="0070C0"/>
                          </a:solidFill>
                        </a:rPr>
                        <a:t>MOMENT POMNIEJSZENIA VAT NALICZONEGO U NABYWCY ABC</a:t>
                      </a:r>
                      <a:r>
                        <a:rPr lang="pl-PL" altLang="pl-PL" sz="1800" b="1" dirty="0" smtClean="0">
                          <a:solidFill>
                            <a:srgbClr val="0070C0"/>
                          </a:solidFill>
                        </a:rPr>
                        <a:t>: </a:t>
                      </a:r>
                      <a:r>
                        <a:rPr lang="pl-PL" altLang="pl-PL" sz="1800" dirty="0" smtClean="0">
                          <a:solidFill>
                            <a:srgbClr val="0070C0"/>
                          </a:solidFill>
                        </a:rPr>
                        <a:t>styczeń 2021 roku (moment podpisania aneksu do umowy)</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92443"/>
          </a:xfrm>
          <a:prstGeom prst="rect">
            <a:avLst/>
          </a:prstGeom>
        </p:spPr>
        <p:txBody>
          <a:bodyPr wrap="square">
            <a:spAutoFit/>
          </a:bodyPr>
          <a:lstStyle/>
          <a:p>
            <a:pPr algn="ctr"/>
            <a:endParaRPr lang="pl-PL" altLang="pl-PL" sz="400" dirty="0"/>
          </a:p>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9 – ANEKS DO UMOWY </a:t>
            </a:r>
            <a:r>
              <a:rPr lang="pl-PL" altLang="pl-PL" sz="2200" spc="-60" dirty="0" smtClean="0">
                <a:solidFill>
                  <a:srgbClr val="001D4D"/>
                </a:solidFill>
                <a:latin typeface="Arial" panose="020B0604020202020204" pitchFamily="34" charset="0"/>
                <a:ea typeface="+mj-ea"/>
                <a:cs typeface="Arial" panose="020B0604020202020204" pitchFamily="34" charset="0"/>
              </a:rPr>
              <a:t>(2) </a:t>
            </a:r>
            <a:r>
              <a:rPr lang="pl-PL" altLang="pl-PL" sz="2200" spc="-60" dirty="0">
                <a:solidFill>
                  <a:srgbClr val="001D4D"/>
                </a:solidFill>
                <a:latin typeface="Arial" panose="020B0604020202020204" pitchFamily="34" charset="0"/>
                <a:ea typeface="+mj-ea"/>
                <a:cs typeface="Arial" panose="020B0604020202020204" pitchFamily="34" charset="0"/>
              </a:rPr>
              <a:t>– WARIANT 1</a:t>
            </a:r>
          </a:p>
        </p:txBody>
      </p:sp>
    </p:spTree>
    <p:extLst>
      <p:ext uri="{BB962C8B-B14F-4D97-AF65-F5344CB8AC3E}">
        <p14:creationId xmlns:p14="http://schemas.microsoft.com/office/powerpoint/2010/main" val="9903251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a:t>
                      </a:r>
                      <a:r>
                        <a:rPr lang="pl-PL" altLang="pl-PL" sz="1800" dirty="0" smtClean="0"/>
                        <a:t> (dostawca) </a:t>
                      </a:r>
                      <a:r>
                        <a:rPr lang="pl-PL" altLang="pl-PL" sz="1800" dirty="0" smtClean="0">
                          <a:solidFill>
                            <a:srgbClr val="00B050"/>
                          </a:solidFill>
                        </a:rPr>
                        <a:t>XYZ</a:t>
                      </a:r>
                      <a:r>
                        <a:rPr lang="pl-PL" altLang="pl-PL" sz="1800" dirty="0" smtClean="0"/>
                        <a:t> wykonał w dniu 20 stycznia 2021 roku usługę na rzecz </a:t>
                      </a:r>
                      <a:r>
                        <a:rPr lang="pl-PL" altLang="pl-PL" sz="1800" dirty="0" smtClean="0">
                          <a:solidFill>
                            <a:srgbClr val="0070C0"/>
                          </a:solidFill>
                        </a:rPr>
                        <a:t>nabywcy ABC </a:t>
                      </a:r>
                      <a:r>
                        <a:rPr lang="pl-PL" altLang="pl-PL" sz="1800" dirty="0" smtClean="0"/>
                        <a:t>oraz wystawił w tym samym dniu fakturę dokumentującą transakcję. </a:t>
                      </a:r>
                    </a:p>
                    <a:p>
                      <a:pPr marL="0" indent="0" algn="just" eaLnBrk="1" hangingPunct="1">
                        <a:buFontTx/>
                        <a:buNone/>
                      </a:pPr>
                      <a:endParaRPr lang="pl-PL" altLang="pl-PL" sz="1800" dirty="0" smtClean="0"/>
                    </a:p>
                    <a:p>
                      <a:pPr marL="0" indent="0" algn="just" eaLnBrk="1" hangingPunct="1">
                        <a:buFontTx/>
                        <a:buNone/>
                      </a:pPr>
                      <a:r>
                        <a:rPr lang="pl-PL" altLang="pl-PL" sz="1800" dirty="0" smtClean="0"/>
                        <a:t>Jednakże w dniu 28 stycznia 2021 roku strony uzgodniły, że zostanie udzielony rabat w wysokości 10% oraz podpisały stosowny aneks do umowy w tym zakresie (podatnik XYZ otrzymał aneks w dniu jego podpisania). </a:t>
                      </a:r>
                    </a:p>
                    <a:p>
                      <a:pPr marL="0" indent="0" algn="just" eaLnBrk="1" hangingPunct="1">
                        <a:buFontTx/>
                        <a:buNone/>
                      </a:pPr>
                      <a:endParaRPr lang="pl-PL" altLang="pl-PL" sz="1800" dirty="0" smtClean="0"/>
                    </a:p>
                    <a:p>
                      <a:pPr marL="0" indent="0" algn="just" eaLnBrk="1" hangingPunct="1">
                        <a:buFontTx/>
                        <a:buNone/>
                      </a:pPr>
                      <a:r>
                        <a:rPr lang="pl-PL" altLang="pl-PL" sz="1800" dirty="0" smtClean="0"/>
                        <a:t>W związku z podpisanym aneksem podatnik XYZ wystawił w dniu </a:t>
                      </a:r>
                      <a:r>
                        <a:rPr lang="pl-PL" altLang="pl-PL" sz="1800" b="1" dirty="0" smtClean="0"/>
                        <a:t>4 lutego 2021 </a:t>
                      </a:r>
                      <a:r>
                        <a:rPr lang="pl-PL" altLang="pl-PL" sz="1800" dirty="0" smtClean="0"/>
                        <a:t>roku fakturę korygującą i przesłał ją drogą elektroniczną do nabywcy ABC.</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92443"/>
          </a:xfrm>
          <a:prstGeom prst="rect">
            <a:avLst/>
          </a:prstGeom>
        </p:spPr>
        <p:txBody>
          <a:bodyPr wrap="square">
            <a:spAutoFit/>
          </a:bodyPr>
          <a:lstStyle/>
          <a:p>
            <a:pPr algn="ctr"/>
            <a:endParaRPr lang="pl-PL" altLang="pl-PL" sz="400" dirty="0"/>
          </a:p>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a:t>
            </a:r>
            <a:r>
              <a:rPr lang="pl-PL" altLang="pl-PL" sz="2200" spc="-60" dirty="0" smtClean="0">
                <a:solidFill>
                  <a:srgbClr val="001D4D"/>
                </a:solidFill>
                <a:latin typeface="Arial" panose="020B0604020202020204" pitchFamily="34" charset="0"/>
                <a:ea typeface="+mj-ea"/>
                <a:cs typeface="Arial" panose="020B0604020202020204" pitchFamily="34" charset="0"/>
              </a:rPr>
              <a:t>10 </a:t>
            </a:r>
            <a:r>
              <a:rPr lang="pl-PL" altLang="pl-PL" sz="2200" spc="-60" dirty="0">
                <a:solidFill>
                  <a:srgbClr val="001D4D"/>
                </a:solidFill>
                <a:latin typeface="Arial" panose="020B0604020202020204" pitchFamily="34" charset="0"/>
                <a:ea typeface="+mj-ea"/>
                <a:cs typeface="Arial" panose="020B0604020202020204" pitchFamily="34" charset="0"/>
              </a:rPr>
              <a:t>– ANEKS DO UMOWY </a:t>
            </a:r>
            <a:r>
              <a:rPr lang="pl-PL" altLang="pl-PL" sz="2200" spc="-60" dirty="0" smtClean="0">
                <a:solidFill>
                  <a:srgbClr val="001D4D"/>
                </a:solidFill>
                <a:latin typeface="Arial" panose="020B0604020202020204" pitchFamily="34" charset="0"/>
                <a:ea typeface="+mj-ea"/>
                <a:cs typeface="Arial" panose="020B0604020202020204" pitchFamily="34" charset="0"/>
              </a:rPr>
              <a:t>(1) </a:t>
            </a:r>
            <a:r>
              <a:rPr lang="pl-PL" altLang="pl-PL" sz="2200" spc="-60" dirty="0">
                <a:solidFill>
                  <a:srgbClr val="001D4D"/>
                </a:solidFill>
                <a:latin typeface="Arial" panose="020B0604020202020204" pitchFamily="34" charset="0"/>
                <a:ea typeface="+mj-ea"/>
                <a:cs typeface="Arial" panose="020B0604020202020204" pitchFamily="34" charset="0"/>
              </a:rPr>
              <a:t>– WARIANT </a:t>
            </a:r>
            <a:r>
              <a:rPr lang="pl-PL" altLang="pl-PL" sz="2200" spc="-60" dirty="0" smtClean="0">
                <a:solidFill>
                  <a:srgbClr val="001D4D"/>
                </a:solidFill>
                <a:latin typeface="Arial" panose="020B0604020202020204" pitchFamily="34" charset="0"/>
                <a:ea typeface="+mj-ea"/>
                <a:cs typeface="Arial" panose="020B0604020202020204" pitchFamily="34" charset="0"/>
              </a:rPr>
              <a:t>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1211854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800" b="1" u="sng" dirty="0" smtClean="0"/>
                        <a:t>UZGODNIENIE WARUNKÓW:</a:t>
                      </a:r>
                      <a:r>
                        <a:rPr lang="pl-PL" altLang="pl-PL" sz="1800" b="1" dirty="0" smtClean="0"/>
                        <a:t> </a:t>
                      </a:r>
                      <a:r>
                        <a:rPr lang="pl-PL" altLang="pl-PL" sz="1800" dirty="0" smtClean="0"/>
                        <a:t>styczeń 2021 roku</a:t>
                      </a:r>
                    </a:p>
                    <a:p>
                      <a:pPr marL="0" indent="0" algn="just" eaLnBrk="1" hangingPunct="1">
                        <a:buFontTx/>
                        <a:buNone/>
                        <a:defRPr/>
                      </a:pPr>
                      <a:endParaRPr lang="pl-PL" altLang="pl-PL" sz="1000" dirty="0" smtClean="0"/>
                    </a:p>
                    <a:p>
                      <a:pPr marL="0" indent="0" algn="just" eaLnBrk="1" hangingPunct="1">
                        <a:buFontTx/>
                        <a:buNone/>
                        <a:defRPr/>
                      </a:pPr>
                      <a:r>
                        <a:rPr lang="pl-PL" altLang="pl-PL" sz="1800" b="1" u="sng" dirty="0" smtClean="0"/>
                        <a:t>SPEŁNIENIE UZGODNIONYCH WARUNKÓW:</a:t>
                      </a:r>
                      <a:r>
                        <a:rPr lang="pl-PL" altLang="pl-PL" sz="1800" b="1" dirty="0" smtClean="0"/>
                        <a:t> </a:t>
                      </a:r>
                      <a:r>
                        <a:rPr lang="pl-PL" altLang="pl-PL" sz="1800" dirty="0" smtClean="0"/>
                        <a:t>styczeń 2021 roku</a:t>
                      </a:r>
                    </a:p>
                    <a:p>
                      <a:pPr marL="0" indent="0" algn="just" eaLnBrk="1" hangingPunct="1">
                        <a:buFontTx/>
                        <a:buNone/>
                        <a:defRPr/>
                      </a:pPr>
                      <a:endParaRPr lang="pl-PL" altLang="pl-PL" sz="1800" dirty="0" smtClean="0"/>
                    </a:p>
                    <a:p>
                      <a:pPr marL="0" indent="0" algn="just" eaLnBrk="1" hangingPunct="1">
                        <a:buFontTx/>
                        <a:buNone/>
                        <a:defRPr/>
                      </a:pPr>
                      <a:r>
                        <a:rPr lang="pl-PL" altLang="pl-PL" sz="1800" b="1" u="sng" dirty="0" smtClean="0"/>
                        <a:t>DOKUMENTACJA:</a:t>
                      </a:r>
                      <a:r>
                        <a:rPr lang="pl-PL" altLang="pl-PL" sz="1800" dirty="0" smtClean="0"/>
                        <a:t> podpisany aneks do umowy</a:t>
                      </a:r>
                    </a:p>
                    <a:p>
                      <a:pPr marL="0" indent="0" algn="just" eaLnBrk="1" hangingPunct="1">
                        <a:buFontTx/>
                        <a:buNone/>
                        <a:defRPr/>
                      </a:pPr>
                      <a:endParaRPr lang="pl-PL" altLang="pl-PL" sz="1600" dirty="0" smtClean="0"/>
                    </a:p>
                    <a:p>
                      <a:pPr marL="0" indent="0" algn="just" eaLnBrk="1" hangingPunct="1">
                        <a:buFontTx/>
                        <a:buNone/>
                        <a:defRPr/>
                      </a:pPr>
                      <a:endParaRPr lang="pl-PL" altLang="pl-PL" sz="300" dirty="0" smtClean="0"/>
                    </a:p>
                    <a:p>
                      <a:pPr marL="0" indent="0" algn="just" eaLnBrk="1" hangingPunct="1">
                        <a:buFontTx/>
                        <a:buNone/>
                        <a:defRPr/>
                      </a:pPr>
                      <a:r>
                        <a:rPr lang="pl-PL" altLang="pl-PL" sz="1800" b="1" u="sng" dirty="0" smtClean="0">
                          <a:solidFill>
                            <a:srgbClr val="00B050"/>
                          </a:solidFill>
                        </a:rPr>
                        <a:t>MOMENT POMNIEJSZENIA VAT NALEŻNEGO U PODATNIKA XYZ</a:t>
                      </a:r>
                      <a:r>
                        <a:rPr lang="pl-PL" altLang="pl-PL" sz="1800" b="1" dirty="0" smtClean="0">
                          <a:solidFill>
                            <a:srgbClr val="00B050"/>
                          </a:solidFill>
                        </a:rPr>
                        <a:t>: </a:t>
                      </a:r>
                      <a:r>
                        <a:rPr lang="pl-PL" altLang="pl-PL" sz="1800" dirty="0" smtClean="0">
                          <a:solidFill>
                            <a:srgbClr val="00B050"/>
                          </a:solidFill>
                        </a:rPr>
                        <a:t>luty 2021 roku (data wystawienia faktury korygującej, po uprzednim uzgodnieniu i spełnieniu warunków)</a:t>
                      </a:r>
                    </a:p>
                    <a:p>
                      <a:pPr marL="0" indent="0" algn="just" eaLnBrk="1" hangingPunct="1">
                        <a:buFontTx/>
                        <a:buNone/>
                        <a:defRPr/>
                      </a:pPr>
                      <a:endParaRPr lang="pl-PL" altLang="pl-PL" sz="1100" dirty="0" smtClean="0"/>
                    </a:p>
                    <a:p>
                      <a:pPr marL="0" indent="0" algn="just" eaLnBrk="1" hangingPunct="1">
                        <a:buFontTx/>
                        <a:buNone/>
                        <a:defRPr/>
                      </a:pPr>
                      <a:r>
                        <a:rPr lang="pl-PL" altLang="pl-PL" sz="1800" b="1" u="sng" dirty="0" smtClean="0">
                          <a:solidFill>
                            <a:srgbClr val="0070C0"/>
                          </a:solidFill>
                        </a:rPr>
                        <a:t>MOMENT POMNIEJSZENIA VAT NALICZONEGO U NABYWCY ABC</a:t>
                      </a:r>
                      <a:r>
                        <a:rPr lang="pl-PL" altLang="pl-PL" sz="1800" b="1" dirty="0" smtClean="0">
                          <a:solidFill>
                            <a:srgbClr val="0070C0"/>
                          </a:solidFill>
                        </a:rPr>
                        <a:t>: </a:t>
                      </a:r>
                      <a:r>
                        <a:rPr lang="pl-PL" altLang="pl-PL" sz="1800" dirty="0" smtClean="0">
                          <a:solidFill>
                            <a:srgbClr val="0070C0"/>
                          </a:solidFill>
                        </a:rPr>
                        <a:t>styczeń 2021 roku (moment podpisania aneksu do umowy)</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92443"/>
          </a:xfrm>
          <a:prstGeom prst="rect">
            <a:avLst/>
          </a:prstGeom>
        </p:spPr>
        <p:txBody>
          <a:bodyPr wrap="square">
            <a:spAutoFit/>
          </a:bodyPr>
          <a:lstStyle/>
          <a:p>
            <a:pPr algn="ctr"/>
            <a:endParaRPr lang="pl-PL" altLang="pl-PL" sz="400" dirty="0"/>
          </a:p>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a:t>
            </a:r>
            <a:r>
              <a:rPr lang="pl-PL" altLang="pl-PL" sz="2200" spc="-60" dirty="0" smtClean="0">
                <a:solidFill>
                  <a:srgbClr val="001D4D"/>
                </a:solidFill>
                <a:latin typeface="Arial" panose="020B0604020202020204" pitchFamily="34" charset="0"/>
                <a:ea typeface="+mj-ea"/>
                <a:cs typeface="Arial" panose="020B0604020202020204" pitchFamily="34" charset="0"/>
              </a:rPr>
              <a:t>10 </a:t>
            </a:r>
            <a:r>
              <a:rPr lang="pl-PL" altLang="pl-PL" sz="2200" spc="-60" dirty="0">
                <a:solidFill>
                  <a:srgbClr val="001D4D"/>
                </a:solidFill>
                <a:latin typeface="Arial" panose="020B0604020202020204" pitchFamily="34" charset="0"/>
                <a:ea typeface="+mj-ea"/>
                <a:cs typeface="Arial" panose="020B0604020202020204" pitchFamily="34" charset="0"/>
              </a:rPr>
              <a:t>– ANEKS DO UMOWY </a:t>
            </a:r>
            <a:r>
              <a:rPr lang="pl-PL" altLang="pl-PL" sz="2200" spc="-60" dirty="0" smtClean="0">
                <a:solidFill>
                  <a:srgbClr val="001D4D"/>
                </a:solidFill>
                <a:latin typeface="Arial" panose="020B0604020202020204" pitchFamily="34" charset="0"/>
                <a:ea typeface="+mj-ea"/>
                <a:cs typeface="Arial" panose="020B0604020202020204" pitchFamily="34" charset="0"/>
              </a:rPr>
              <a:t>(2) </a:t>
            </a:r>
            <a:r>
              <a:rPr lang="pl-PL" altLang="pl-PL" sz="2200" spc="-60" dirty="0">
                <a:solidFill>
                  <a:srgbClr val="001D4D"/>
                </a:solidFill>
                <a:latin typeface="Arial" panose="020B0604020202020204" pitchFamily="34" charset="0"/>
                <a:ea typeface="+mj-ea"/>
                <a:cs typeface="Arial" panose="020B0604020202020204" pitchFamily="34" charset="0"/>
              </a:rPr>
              <a:t>– WARIANT </a:t>
            </a:r>
            <a:r>
              <a:rPr lang="pl-PL" altLang="pl-PL" sz="2200" spc="-60" dirty="0" smtClean="0">
                <a:solidFill>
                  <a:srgbClr val="001D4D"/>
                </a:solidFill>
                <a:latin typeface="Arial" panose="020B0604020202020204" pitchFamily="34" charset="0"/>
                <a:ea typeface="+mj-ea"/>
                <a:cs typeface="Arial" panose="020B0604020202020204" pitchFamily="34" charset="0"/>
              </a:rPr>
              <a:t>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7203929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a:t>
                      </a:r>
                      <a:r>
                        <a:rPr lang="pl-PL" altLang="pl-PL" sz="1800" dirty="0" smtClean="0"/>
                        <a:t> (dostawca) </a:t>
                      </a:r>
                      <a:r>
                        <a:rPr lang="pl-PL" altLang="pl-PL" sz="1800" dirty="0" smtClean="0">
                          <a:solidFill>
                            <a:srgbClr val="00B050"/>
                          </a:solidFill>
                        </a:rPr>
                        <a:t>XYZ</a:t>
                      </a:r>
                      <a:r>
                        <a:rPr lang="pl-PL" altLang="pl-PL" sz="1800" dirty="0" smtClean="0"/>
                        <a:t> wykonał w dniu 20 stycznia 2021 roku usługę na rzecz </a:t>
                      </a:r>
                      <a:r>
                        <a:rPr lang="pl-PL" altLang="pl-PL" sz="1800" dirty="0" smtClean="0">
                          <a:solidFill>
                            <a:srgbClr val="0070C0"/>
                          </a:solidFill>
                        </a:rPr>
                        <a:t>nabywcy ABC </a:t>
                      </a:r>
                      <a:r>
                        <a:rPr lang="pl-PL" altLang="pl-PL" sz="1800" dirty="0" smtClean="0"/>
                        <a:t>oraz wystawił w tym samym dniu fakturę dokumentującą transakcję. </a:t>
                      </a:r>
                    </a:p>
                    <a:p>
                      <a:pPr marL="0" indent="0" algn="just" eaLnBrk="1" hangingPunct="1">
                        <a:buFontTx/>
                        <a:buNone/>
                      </a:pPr>
                      <a:endParaRPr lang="pl-PL" altLang="pl-PL" sz="1800" dirty="0" smtClean="0"/>
                    </a:p>
                    <a:p>
                      <a:pPr marL="0" indent="0" algn="just" eaLnBrk="1" hangingPunct="1">
                        <a:buFontTx/>
                        <a:buNone/>
                      </a:pPr>
                      <a:r>
                        <a:rPr lang="pl-PL" altLang="pl-PL" sz="1800" dirty="0" smtClean="0"/>
                        <a:t>Jednakże w dniu 28 stycznia 2021 roku strony uzgodniły, że zostanie udzielony rabat w wysokości 10% oraz podpisały stosowny aneks do umowy w tym zakresie (podatnik XYZ otrzymał aneks w dniu jego podpisania). </a:t>
                      </a:r>
                    </a:p>
                    <a:p>
                      <a:pPr marL="0" indent="0" algn="just" eaLnBrk="1" hangingPunct="1">
                        <a:buFontTx/>
                        <a:buNone/>
                      </a:pPr>
                      <a:endParaRPr lang="pl-PL" altLang="pl-PL" sz="1800" dirty="0" smtClean="0"/>
                    </a:p>
                    <a:p>
                      <a:pPr marL="0" indent="0" algn="just" eaLnBrk="1" hangingPunct="1">
                        <a:buFontTx/>
                        <a:buNone/>
                      </a:pPr>
                      <a:r>
                        <a:rPr lang="pl-PL" altLang="pl-PL" sz="1800" dirty="0" smtClean="0"/>
                        <a:t>W związku z podpisanym aneksem podatnik XYZ wystawił w dniu </a:t>
                      </a:r>
                      <a:r>
                        <a:rPr lang="pl-PL" altLang="pl-PL" sz="1800" b="1" dirty="0" smtClean="0"/>
                        <a:t>2 marca 2021 </a:t>
                      </a:r>
                      <a:r>
                        <a:rPr lang="pl-PL" altLang="pl-PL" sz="1800" dirty="0" smtClean="0"/>
                        <a:t>roku fakturę korygującą i przesłał ją drogą elektroniczną do nabywcy ABC.</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92443"/>
          </a:xfrm>
          <a:prstGeom prst="rect">
            <a:avLst/>
          </a:prstGeom>
        </p:spPr>
        <p:txBody>
          <a:bodyPr wrap="square">
            <a:spAutoFit/>
          </a:bodyPr>
          <a:lstStyle/>
          <a:p>
            <a:pPr algn="ctr"/>
            <a:endParaRPr lang="pl-PL" altLang="pl-PL" sz="400" dirty="0"/>
          </a:p>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a:t>
            </a:r>
            <a:r>
              <a:rPr lang="pl-PL" altLang="pl-PL" sz="2200" spc="-60" dirty="0" smtClean="0">
                <a:solidFill>
                  <a:srgbClr val="001D4D"/>
                </a:solidFill>
                <a:latin typeface="Arial" panose="020B0604020202020204" pitchFamily="34" charset="0"/>
                <a:ea typeface="+mj-ea"/>
                <a:cs typeface="Arial" panose="020B0604020202020204" pitchFamily="34" charset="0"/>
              </a:rPr>
              <a:t>11 </a:t>
            </a:r>
            <a:r>
              <a:rPr lang="pl-PL" altLang="pl-PL" sz="2200" spc="-60" dirty="0">
                <a:solidFill>
                  <a:srgbClr val="001D4D"/>
                </a:solidFill>
                <a:latin typeface="Arial" panose="020B0604020202020204" pitchFamily="34" charset="0"/>
                <a:ea typeface="+mj-ea"/>
                <a:cs typeface="Arial" panose="020B0604020202020204" pitchFamily="34" charset="0"/>
              </a:rPr>
              <a:t>– ANEKS DO UMOWY </a:t>
            </a:r>
            <a:r>
              <a:rPr lang="pl-PL" altLang="pl-PL" sz="2200" spc="-60" dirty="0" smtClean="0">
                <a:solidFill>
                  <a:srgbClr val="001D4D"/>
                </a:solidFill>
                <a:latin typeface="Arial" panose="020B0604020202020204" pitchFamily="34" charset="0"/>
                <a:ea typeface="+mj-ea"/>
                <a:cs typeface="Arial" panose="020B0604020202020204" pitchFamily="34" charset="0"/>
              </a:rPr>
              <a:t>(1) </a:t>
            </a:r>
            <a:r>
              <a:rPr lang="pl-PL" altLang="pl-PL" sz="2200" spc="-60" dirty="0">
                <a:solidFill>
                  <a:srgbClr val="001D4D"/>
                </a:solidFill>
                <a:latin typeface="Arial" panose="020B0604020202020204" pitchFamily="34" charset="0"/>
                <a:ea typeface="+mj-ea"/>
                <a:cs typeface="Arial" panose="020B0604020202020204" pitchFamily="34" charset="0"/>
              </a:rPr>
              <a:t>– WARIANT </a:t>
            </a:r>
            <a:r>
              <a:rPr lang="pl-PL" altLang="pl-PL" sz="2200" spc="-60" dirty="0" smtClean="0">
                <a:solidFill>
                  <a:srgbClr val="001D4D"/>
                </a:solidFill>
                <a:latin typeface="Arial" panose="020B0604020202020204" pitchFamily="34" charset="0"/>
                <a:ea typeface="+mj-ea"/>
                <a:cs typeface="Arial" panose="020B0604020202020204" pitchFamily="34" charset="0"/>
              </a:rPr>
              <a:t>3</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501727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800" b="1" u="sng" dirty="0" smtClean="0"/>
                        <a:t>UZGODNIENIE WARUNKÓW:</a:t>
                      </a:r>
                      <a:r>
                        <a:rPr lang="pl-PL" altLang="pl-PL" sz="1800" b="1" dirty="0" smtClean="0"/>
                        <a:t> </a:t>
                      </a:r>
                      <a:r>
                        <a:rPr lang="pl-PL" altLang="pl-PL" sz="1800" dirty="0" smtClean="0"/>
                        <a:t>styczeń 2021 roku</a:t>
                      </a:r>
                    </a:p>
                    <a:p>
                      <a:pPr marL="0" indent="0" algn="just" eaLnBrk="1" hangingPunct="1">
                        <a:buFontTx/>
                        <a:buNone/>
                        <a:defRPr/>
                      </a:pPr>
                      <a:endParaRPr lang="pl-PL" altLang="pl-PL" sz="1000" dirty="0" smtClean="0"/>
                    </a:p>
                    <a:p>
                      <a:pPr marL="0" indent="0" algn="just" eaLnBrk="1" hangingPunct="1">
                        <a:buFontTx/>
                        <a:buNone/>
                        <a:defRPr/>
                      </a:pPr>
                      <a:r>
                        <a:rPr lang="pl-PL" altLang="pl-PL" sz="1800" b="1" u="sng" dirty="0" smtClean="0"/>
                        <a:t>SPEŁNIENIE UZGODNIONYCH WARUNKÓW:</a:t>
                      </a:r>
                      <a:r>
                        <a:rPr lang="pl-PL" altLang="pl-PL" sz="1800" b="1" dirty="0" smtClean="0"/>
                        <a:t> </a:t>
                      </a:r>
                      <a:r>
                        <a:rPr lang="pl-PL" altLang="pl-PL" sz="1800" dirty="0" smtClean="0"/>
                        <a:t>styczeń 2021 roku</a:t>
                      </a:r>
                    </a:p>
                    <a:p>
                      <a:pPr marL="0" indent="0" algn="just" eaLnBrk="1" hangingPunct="1">
                        <a:buFontTx/>
                        <a:buNone/>
                        <a:defRPr/>
                      </a:pPr>
                      <a:endParaRPr lang="pl-PL" altLang="pl-PL" sz="1800" dirty="0" smtClean="0"/>
                    </a:p>
                    <a:p>
                      <a:pPr marL="0" indent="0" algn="just" eaLnBrk="1" hangingPunct="1">
                        <a:buFontTx/>
                        <a:buNone/>
                        <a:defRPr/>
                      </a:pPr>
                      <a:r>
                        <a:rPr lang="pl-PL" altLang="pl-PL" sz="1800" b="1" u="sng" dirty="0" smtClean="0"/>
                        <a:t>DOKUMENTACJA:</a:t>
                      </a:r>
                      <a:r>
                        <a:rPr lang="pl-PL" altLang="pl-PL" sz="1800" dirty="0" smtClean="0"/>
                        <a:t> podpisany aneks do umowy</a:t>
                      </a:r>
                    </a:p>
                    <a:p>
                      <a:pPr marL="0" indent="0" algn="just" eaLnBrk="1" hangingPunct="1">
                        <a:buFontTx/>
                        <a:buNone/>
                        <a:defRPr/>
                      </a:pPr>
                      <a:endParaRPr lang="pl-PL" altLang="pl-PL" sz="1600" dirty="0" smtClean="0"/>
                    </a:p>
                    <a:p>
                      <a:pPr marL="0" indent="0" algn="just" eaLnBrk="1" hangingPunct="1">
                        <a:buFontTx/>
                        <a:buNone/>
                        <a:defRPr/>
                      </a:pPr>
                      <a:endParaRPr lang="pl-PL" altLang="pl-PL" sz="300" dirty="0" smtClean="0"/>
                    </a:p>
                    <a:p>
                      <a:pPr marL="0" indent="0" algn="just" eaLnBrk="1" hangingPunct="1">
                        <a:buFontTx/>
                        <a:buNone/>
                        <a:defRPr/>
                      </a:pPr>
                      <a:r>
                        <a:rPr lang="pl-PL" altLang="pl-PL" sz="1800" b="1" u="sng" dirty="0" smtClean="0">
                          <a:solidFill>
                            <a:srgbClr val="00B050"/>
                          </a:solidFill>
                        </a:rPr>
                        <a:t>MOMENT POMNIEJSZENIA VAT NALEŻNEGO U PODATNIKA XYZ</a:t>
                      </a:r>
                      <a:r>
                        <a:rPr lang="pl-PL" altLang="pl-PL" sz="1800" b="1" dirty="0" smtClean="0">
                          <a:solidFill>
                            <a:srgbClr val="00B050"/>
                          </a:solidFill>
                        </a:rPr>
                        <a:t>: </a:t>
                      </a:r>
                      <a:r>
                        <a:rPr lang="pl-PL" altLang="pl-PL" sz="1800" dirty="0" smtClean="0">
                          <a:solidFill>
                            <a:srgbClr val="00B050"/>
                          </a:solidFill>
                        </a:rPr>
                        <a:t>marzec 2021 roku (data wystawienia faktury korygującej, po uprzednim uzgodnieniu i spełnieniu warunków)</a:t>
                      </a:r>
                    </a:p>
                    <a:p>
                      <a:pPr marL="0" indent="0" algn="just" eaLnBrk="1" hangingPunct="1">
                        <a:buFontTx/>
                        <a:buNone/>
                        <a:defRPr/>
                      </a:pPr>
                      <a:endParaRPr lang="pl-PL" altLang="pl-PL" sz="1100" dirty="0" smtClean="0"/>
                    </a:p>
                    <a:p>
                      <a:pPr marL="0" indent="0" algn="just" eaLnBrk="1" hangingPunct="1">
                        <a:buFontTx/>
                        <a:buNone/>
                        <a:defRPr/>
                      </a:pPr>
                      <a:r>
                        <a:rPr lang="pl-PL" altLang="pl-PL" sz="1800" b="1" u="sng" dirty="0" smtClean="0">
                          <a:solidFill>
                            <a:srgbClr val="0070C0"/>
                          </a:solidFill>
                        </a:rPr>
                        <a:t>MOMENT POMNIEJSZENIA VAT NALICZONEGO U NABYWCY ABC</a:t>
                      </a:r>
                      <a:r>
                        <a:rPr lang="pl-PL" altLang="pl-PL" sz="1800" b="1" dirty="0" smtClean="0">
                          <a:solidFill>
                            <a:srgbClr val="0070C0"/>
                          </a:solidFill>
                        </a:rPr>
                        <a:t>: </a:t>
                      </a:r>
                      <a:r>
                        <a:rPr lang="pl-PL" altLang="pl-PL" sz="1800" dirty="0" smtClean="0">
                          <a:solidFill>
                            <a:srgbClr val="0070C0"/>
                          </a:solidFill>
                        </a:rPr>
                        <a:t>styczeń 2021 roku (moment podpisania aneksu do umowy)</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52400" y="233078"/>
            <a:ext cx="8991600" cy="492443"/>
          </a:xfrm>
          <a:prstGeom prst="rect">
            <a:avLst/>
          </a:prstGeom>
        </p:spPr>
        <p:txBody>
          <a:bodyPr wrap="square">
            <a:spAutoFit/>
          </a:bodyPr>
          <a:lstStyle/>
          <a:p>
            <a:pPr algn="ctr"/>
            <a:endParaRPr lang="pl-PL" altLang="pl-PL" sz="400" dirty="0"/>
          </a:p>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a:t>
            </a:r>
            <a:r>
              <a:rPr lang="pl-PL" altLang="pl-PL" sz="2200" spc="-60" dirty="0" smtClean="0">
                <a:solidFill>
                  <a:srgbClr val="001D4D"/>
                </a:solidFill>
                <a:latin typeface="Arial" panose="020B0604020202020204" pitchFamily="34" charset="0"/>
                <a:ea typeface="+mj-ea"/>
                <a:cs typeface="Arial" panose="020B0604020202020204" pitchFamily="34" charset="0"/>
              </a:rPr>
              <a:t>11 </a:t>
            </a:r>
            <a:r>
              <a:rPr lang="pl-PL" altLang="pl-PL" sz="2200" spc="-60" dirty="0">
                <a:solidFill>
                  <a:srgbClr val="001D4D"/>
                </a:solidFill>
                <a:latin typeface="Arial" panose="020B0604020202020204" pitchFamily="34" charset="0"/>
                <a:ea typeface="+mj-ea"/>
                <a:cs typeface="Arial" panose="020B0604020202020204" pitchFamily="34" charset="0"/>
              </a:rPr>
              <a:t>– ANEKS DO UMOWY </a:t>
            </a:r>
            <a:r>
              <a:rPr lang="pl-PL" altLang="pl-PL" sz="2200" spc="-60" dirty="0" smtClean="0">
                <a:solidFill>
                  <a:srgbClr val="001D4D"/>
                </a:solidFill>
                <a:latin typeface="Arial" panose="020B0604020202020204" pitchFamily="34" charset="0"/>
                <a:ea typeface="+mj-ea"/>
                <a:cs typeface="Arial" panose="020B0604020202020204" pitchFamily="34" charset="0"/>
              </a:rPr>
              <a:t>(2) </a:t>
            </a:r>
            <a:r>
              <a:rPr lang="pl-PL" altLang="pl-PL" sz="2200" spc="-60" dirty="0">
                <a:solidFill>
                  <a:srgbClr val="001D4D"/>
                </a:solidFill>
                <a:latin typeface="Arial" panose="020B0604020202020204" pitchFamily="34" charset="0"/>
                <a:ea typeface="+mj-ea"/>
                <a:cs typeface="Arial" panose="020B0604020202020204" pitchFamily="34" charset="0"/>
              </a:rPr>
              <a:t>– WARIANT </a:t>
            </a:r>
            <a:r>
              <a:rPr lang="pl-PL" altLang="pl-PL" sz="2200" spc="-60" dirty="0" smtClean="0">
                <a:solidFill>
                  <a:srgbClr val="001D4D"/>
                </a:solidFill>
                <a:latin typeface="Arial" panose="020B0604020202020204" pitchFamily="34" charset="0"/>
                <a:ea typeface="+mj-ea"/>
                <a:cs typeface="Arial" panose="020B0604020202020204" pitchFamily="34" charset="0"/>
              </a:rPr>
              <a:t>3</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12429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a:t>
                      </a:r>
                      <a:r>
                        <a:rPr lang="pl-PL" altLang="pl-PL" sz="1800" dirty="0" smtClean="0"/>
                        <a:t> (dostawca) </a:t>
                      </a:r>
                      <a:r>
                        <a:rPr lang="pl-PL" altLang="pl-PL" sz="1800" dirty="0" smtClean="0">
                          <a:solidFill>
                            <a:srgbClr val="00B050"/>
                          </a:solidFill>
                        </a:rPr>
                        <a:t>XYZ </a:t>
                      </a:r>
                      <a:r>
                        <a:rPr lang="pl-PL" altLang="pl-PL" sz="1800" dirty="0" smtClean="0"/>
                        <a:t>na podstawie otrzymanego zamówienia, dokonał w dniu 27 stycznia 2021 roku dostawy na rzecz </a:t>
                      </a:r>
                      <a:r>
                        <a:rPr lang="pl-PL" altLang="pl-PL" sz="1800" dirty="0" smtClean="0">
                          <a:solidFill>
                            <a:srgbClr val="0070C0"/>
                          </a:solidFill>
                        </a:rPr>
                        <a:t>nabywcy ABC </a:t>
                      </a:r>
                      <a:r>
                        <a:rPr lang="pl-PL" altLang="pl-PL" sz="1800" dirty="0" smtClean="0"/>
                        <a:t>oraz wystawił fakturę dokumentującą dokonaną dostawę. Po uzgodnieniu telefonicznym z nabywcą ABC, podatnik XYZ na wystawionej fakturze zobowiązał się do udzielenia 2% skonta, pod warunkiem że nabywca ABC dokona płatności za dostarczone towary w terminie 7 dniu od ich dostawy.</a:t>
                      </a:r>
                    </a:p>
                    <a:p>
                      <a:pPr marL="0" indent="0" algn="just" eaLnBrk="1" hangingPunct="1">
                        <a:buFontTx/>
                        <a:buNone/>
                      </a:pPr>
                      <a:endParaRPr lang="pl-PL" altLang="pl-PL" sz="1800" dirty="0" smtClean="0">
                        <a:solidFill>
                          <a:srgbClr val="0070C0"/>
                        </a:solidFill>
                      </a:endParaRPr>
                    </a:p>
                    <a:p>
                      <a:pPr marL="0" indent="0" algn="just" eaLnBrk="1" hangingPunct="1">
                        <a:buFontTx/>
                        <a:buNone/>
                      </a:pPr>
                      <a:r>
                        <a:rPr lang="pl-PL" altLang="pl-PL" sz="1800" dirty="0" smtClean="0">
                          <a:solidFill>
                            <a:srgbClr val="0070C0"/>
                          </a:solidFill>
                        </a:rPr>
                        <a:t>Nabywca ABC </a:t>
                      </a:r>
                      <a:r>
                        <a:rPr lang="pl-PL" altLang="pl-PL" sz="1800" dirty="0" smtClean="0"/>
                        <a:t>w dniu 1 lutego 2021 roku dokonał płatności na rzecz podatnika XYZ, dokonując potrącenia 2% skonta. </a:t>
                      </a:r>
                    </a:p>
                    <a:p>
                      <a:pPr marL="0" indent="0" algn="just" eaLnBrk="1" hangingPunct="1">
                        <a:buFontTx/>
                        <a:buNone/>
                      </a:pPr>
                      <a:endParaRPr lang="pl-PL" altLang="pl-PL" sz="1800" dirty="0" smtClean="0">
                        <a:solidFill>
                          <a:srgbClr val="0070C0"/>
                        </a:solidFill>
                      </a:endParaRPr>
                    </a:p>
                    <a:p>
                      <a:pPr marL="0" indent="0" algn="just" eaLnBrk="1" hangingPunct="1">
                        <a:buFontTx/>
                        <a:buNone/>
                      </a:pPr>
                      <a:r>
                        <a:rPr lang="pl-PL" altLang="pl-PL" sz="1800" dirty="0" smtClean="0"/>
                        <a:t>W związku z powyższym podatnik XYZ wystawił w dniu 5 lutego 2021 roku fakturę korygującą uwzględniającą kwotę udzielonego skonta.</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12 – SKONTO (1)</a:t>
            </a:r>
          </a:p>
        </p:txBody>
      </p:sp>
    </p:spTree>
    <p:extLst>
      <p:ext uri="{BB962C8B-B14F-4D97-AF65-F5344CB8AC3E}">
        <p14:creationId xmlns:p14="http://schemas.microsoft.com/office/powerpoint/2010/main" val="35779175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800" b="1" u="sng" dirty="0" smtClean="0"/>
                        <a:t>UZGODNIENIE WARUNKÓW:</a:t>
                      </a:r>
                      <a:r>
                        <a:rPr lang="pl-PL" altLang="pl-PL" sz="1800" b="1" dirty="0" smtClean="0"/>
                        <a:t> </a:t>
                      </a:r>
                      <a:r>
                        <a:rPr lang="pl-PL" altLang="pl-PL" sz="1800" dirty="0" smtClean="0"/>
                        <a:t>styczeń 2021 roku</a:t>
                      </a:r>
                    </a:p>
                    <a:p>
                      <a:pPr marL="0" indent="0" algn="just" eaLnBrk="1" hangingPunct="1">
                        <a:buFontTx/>
                        <a:buNone/>
                        <a:defRPr/>
                      </a:pPr>
                      <a:endParaRPr lang="pl-PL" altLang="pl-PL" sz="1000" dirty="0" smtClean="0"/>
                    </a:p>
                    <a:p>
                      <a:pPr marL="0" indent="0" algn="just" eaLnBrk="1" hangingPunct="1">
                        <a:buFontTx/>
                        <a:buNone/>
                        <a:defRPr/>
                      </a:pPr>
                      <a:r>
                        <a:rPr lang="pl-PL" altLang="pl-PL" sz="1800" b="1" u="sng" dirty="0" smtClean="0"/>
                        <a:t>SPEŁNIENIE UZGODNIONYCH WARUNKÓW:</a:t>
                      </a:r>
                      <a:r>
                        <a:rPr lang="pl-PL" altLang="pl-PL" sz="1800" b="1" dirty="0" smtClean="0"/>
                        <a:t> </a:t>
                      </a:r>
                      <a:r>
                        <a:rPr lang="pl-PL" altLang="pl-PL" sz="1800" dirty="0" smtClean="0"/>
                        <a:t>luty 2021 roku</a:t>
                      </a:r>
                    </a:p>
                    <a:p>
                      <a:pPr marL="0" indent="0" algn="just" eaLnBrk="1" hangingPunct="1">
                        <a:buFontTx/>
                        <a:buNone/>
                        <a:defRPr/>
                      </a:pPr>
                      <a:endParaRPr lang="pl-PL" altLang="pl-PL" sz="1800" dirty="0" smtClean="0"/>
                    </a:p>
                    <a:p>
                      <a:pPr marL="0" indent="0" algn="just" eaLnBrk="1" hangingPunct="1">
                        <a:buFontTx/>
                        <a:buNone/>
                        <a:defRPr/>
                      </a:pPr>
                      <a:r>
                        <a:rPr lang="pl-PL" altLang="pl-PL" sz="1800" b="1" u="sng" dirty="0" smtClean="0"/>
                        <a:t>DOKUMENTACJA:</a:t>
                      </a:r>
                      <a:r>
                        <a:rPr lang="pl-PL" altLang="pl-PL" sz="1800" dirty="0" smtClean="0"/>
                        <a:t> faktura zawierająca informację o skoncie, wyciąg bankowy potwierdzający przelew z uwzględnieniem skonta</a:t>
                      </a:r>
                    </a:p>
                    <a:p>
                      <a:pPr marL="0" indent="0" algn="just" eaLnBrk="1" hangingPunct="1">
                        <a:buFontTx/>
                        <a:buNone/>
                        <a:defRPr/>
                      </a:pPr>
                      <a:endParaRPr lang="pl-PL" altLang="pl-PL" sz="1600" dirty="0" smtClean="0"/>
                    </a:p>
                    <a:p>
                      <a:pPr marL="0" indent="0" algn="just" eaLnBrk="1" hangingPunct="1">
                        <a:buFontTx/>
                        <a:buNone/>
                        <a:defRPr/>
                      </a:pPr>
                      <a:endParaRPr lang="pl-PL" altLang="pl-PL" sz="300" dirty="0" smtClean="0"/>
                    </a:p>
                    <a:p>
                      <a:pPr marL="0" indent="0" algn="just" eaLnBrk="1" hangingPunct="1">
                        <a:buFontTx/>
                        <a:buNone/>
                        <a:defRPr/>
                      </a:pPr>
                      <a:r>
                        <a:rPr lang="pl-PL" altLang="pl-PL" sz="1800" b="1" u="sng" dirty="0" smtClean="0">
                          <a:solidFill>
                            <a:srgbClr val="00B050"/>
                          </a:solidFill>
                        </a:rPr>
                        <a:t>MOMENT POMNIEJSZENIA VAT NALEŻNEGO U PODATNIKA XYZ</a:t>
                      </a:r>
                      <a:r>
                        <a:rPr lang="pl-PL" altLang="pl-PL" sz="1800" b="1" dirty="0" smtClean="0">
                          <a:solidFill>
                            <a:srgbClr val="00B050"/>
                          </a:solidFill>
                        </a:rPr>
                        <a:t>: </a:t>
                      </a:r>
                      <a:r>
                        <a:rPr lang="pl-PL" altLang="pl-PL" sz="1800" dirty="0" smtClean="0">
                          <a:solidFill>
                            <a:srgbClr val="00B050"/>
                          </a:solidFill>
                        </a:rPr>
                        <a:t>luty 2021 roku</a:t>
                      </a:r>
                    </a:p>
                    <a:p>
                      <a:pPr marL="0" indent="0" algn="just" eaLnBrk="1" hangingPunct="1">
                        <a:buFontTx/>
                        <a:buNone/>
                        <a:defRPr/>
                      </a:pPr>
                      <a:endParaRPr lang="pl-PL" altLang="pl-PL" sz="1100" dirty="0" smtClean="0"/>
                    </a:p>
                    <a:p>
                      <a:pPr marL="0" indent="0" algn="just" eaLnBrk="1" hangingPunct="1">
                        <a:buFontTx/>
                        <a:buNone/>
                        <a:defRPr/>
                      </a:pPr>
                      <a:r>
                        <a:rPr lang="pl-PL" altLang="pl-PL" sz="1800" b="1" u="sng" dirty="0" smtClean="0">
                          <a:solidFill>
                            <a:srgbClr val="0070C0"/>
                          </a:solidFill>
                        </a:rPr>
                        <a:t>MOMENT POMNIEJSZENIA VAT NALICZONEGO U NABYWCY ABC</a:t>
                      </a:r>
                      <a:r>
                        <a:rPr lang="pl-PL" altLang="pl-PL" sz="1800" b="1" dirty="0" smtClean="0">
                          <a:solidFill>
                            <a:srgbClr val="0070C0"/>
                          </a:solidFill>
                        </a:rPr>
                        <a:t>: </a:t>
                      </a:r>
                      <a:r>
                        <a:rPr lang="pl-PL" altLang="pl-PL" sz="1800" dirty="0" smtClean="0">
                          <a:solidFill>
                            <a:srgbClr val="0070C0"/>
                          </a:solidFill>
                        </a:rPr>
                        <a:t>luty 2021 roku</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12 – SKONTO </a:t>
            </a:r>
            <a:r>
              <a:rPr lang="pl-PL" altLang="pl-PL" sz="2200" spc="-60" dirty="0" smtClean="0">
                <a:solidFill>
                  <a:srgbClr val="001D4D"/>
                </a:solidFill>
                <a:latin typeface="Arial" panose="020B0604020202020204" pitchFamily="34" charset="0"/>
                <a:ea typeface="+mj-ea"/>
                <a:cs typeface="Arial" panose="020B0604020202020204" pitchFamily="34" charset="0"/>
              </a:rPr>
              <a:t>(2)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4915496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a:t>
                      </a:r>
                      <a:r>
                        <a:rPr lang="pl-PL" altLang="pl-PL" sz="1800" dirty="0" smtClean="0"/>
                        <a:t> (dostawca) </a:t>
                      </a:r>
                      <a:r>
                        <a:rPr lang="pl-PL" altLang="pl-PL" sz="1800" dirty="0" smtClean="0">
                          <a:solidFill>
                            <a:srgbClr val="00B050"/>
                          </a:solidFill>
                        </a:rPr>
                        <a:t>XYZ </a:t>
                      </a:r>
                      <a:r>
                        <a:rPr lang="pl-PL" altLang="pl-PL" sz="1800" dirty="0" smtClean="0"/>
                        <a:t>jest dostawcą energii elektrycznej. W dniu 3 stycznia 2021 roku wystawił fakturę na rzecz</a:t>
                      </a:r>
                      <a:r>
                        <a:rPr lang="pl-PL" altLang="pl-PL" sz="1800" dirty="0" smtClean="0">
                          <a:solidFill>
                            <a:srgbClr val="0070C0"/>
                          </a:solidFill>
                        </a:rPr>
                        <a:t> nabywcy ABC</a:t>
                      </a:r>
                      <a:r>
                        <a:rPr lang="pl-PL" altLang="pl-PL" sz="1800" dirty="0" smtClean="0"/>
                        <a:t>. Jednakże ze względu na konieczność zmniejszenia ceny w dniu 12 lutego 2021 roku wystawił fakturę korygującą oraz wysłał ją w formie elektronicznej na rzecz nabywcy ABC, który odebrał ją również w dniu 12 lutego 2021 roku.</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13 – ENERGIA ELEKTRYCZNA (1)</a:t>
            </a:r>
          </a:p>
        </p:txBody>
      </p:sp>
    </p:spTree>
    <p:extLst>
      <p:ext uri="{BB962C8B-B14F-4D97-AF65-F5344CB8AC3E}">
        <p14:creationId xmlns:p14="http://schemas.microsoft.com/office/powerpoint/2010/main" val="1091358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b="1" u="sng" dirty="0" smtClean="0">
                          <a:solidFill>
                            <a:srgbClr val="00B050"/>
                          </a:solidFill>
                        </a:rPr>
                        <a:t>MOMENT POMNIEJSZENIA VAT NALEŻNEGO U PODATNIKA XYZ</a:t>
                      </a:r>
                      <a:r>
                        <a:rPr lang="pl-PL" altLang="pl-PL" sz="1800" b="1" dirty="0" smtClean="0">
                          <a:solidFill>
                            <a:srgbClr val="00B050"/>
                          </a:solidFill>
                        </a:rPr>
                        <a:t>: </a:t>
                      </a:r>
                      <a:r>
                        <a:rPr lang="pl-PL" altLang="pl-PL" sz="1800" dirty="0" smtClean="0">
                          <a:solidFill>
                            <a:srgbClr val="00B050"/>
                          </a:solidFill>
                        </a:rPr>
                        <a:t>luty 2021 roku</a:t>
                      </a:r>
                    </a:p>
                    <a:p>
                      <a:pPr marL="0" indent="0" algn="just" eaLnBrk="1" hangingPunct="1">
                        <a:buFontTx/>
                        <a:buNone/>
                      </a:pPr>
                      <a:endParaRPr lang="pl-PL" altLang="pl-PL" sz="1100" dirty="0" smtClean="0"/>
                    </a:p>
                    <a:p>
                      <a:pPr marL="0" indent="0" algn="just" eaLnBrk="1" hangingPunct="1">
                        <a:buFontTx/>
                        <a:buNone/>
                      </a:pPr>
                      <a:r>
                        <a:rPr lang="pl-PL" altLang="pl-PL" sz="1800" b="1" u="sng" dirty="0" smtClean="0">
                          <a:solidFill>
                            <a:srgbClr val="0070C0"/>
                          </a:solidFill>
                        </a:rPr>
                        <a:t>MOMENT POMNIEJSZENIA VAT NALICZONEGO U NABYWCY ABC</a:t>
                      </a:r>
                      <a:r>
                        <a:rPr lang="pl-PL" altLang="pl-PL" sz="1800" b="1" dirty="0" smtClean="0">
                          <a:solidFill>
                            <a:srgbClr val="0070C0"/>
                          </a:solidFill>
                        </a:rPr>
                        <a:t>: </a:t>
                      </a:r>
                      <a:r>
                        <a:rPr lang="pl-PL" altLang="pl-PL" sz="1800" dirty="0" smtClean="0">
                          <a:solidFill>
                            <a:srgbClr val="0070C0"/>
                          </a:solidFill>
                        </a:rPr>
                        <a:t>luty 2021 roku</a:t>
                      </a:r>
                    </a:p>
                    <a:p>
                      <a:pPr marL="0" indent="0" algn="just" eaLnBrk="1" hangingPunct="1">
                        <a:buFontTx/>
                        <a:buNone/>
                      </a:pPr>
                      <a:endParaRPr lang="pl-PL" altLang="pl-PL" sz="1800" dirty="0" smtClean="0"/>
                    </a:p>
                    <a:p>
                      <a:pPr marL="0" indent="0" algn="just" eaLnBrk="1" hangingPunct="1">
                        <a:buFontTx/>
                        <a:buNone/>
                      </a:pPr>
                      <a:endParaRPr lang="pl-PL" altLang="pl-PL" sz="1800" dirty="0" smtClean="0"/>
                    </a:p>
                    <a:p>
                      <a:pPr marL="0" indent="0" algn="just" eaLnBrk="1" hangingPunct="1">
                        <a:buFontTx/>
                        <a:buNone/>
                      </a:pPr>
                      <a:r>
                        <a:rPr lang="pl-PL" altLang="pl-PL" sz="1800" dirty="0" smtClean="0"/>
                        <a:t>Wyjątek: zobacz </a:t>
                      </a:r>
                      <a:r>
                        <a:rPr lang="pl-PL" altLang="pl-PL" sz="1600" dirty="0" smtClean="0"/>
                        <a:t>art. 29a ust. 15 pkt 3 ustawy o podatku od towarów i usług</a:t>
                      </a:r>
                      <a:endParaRPr lang="pl-PL" altLang="pl-PL" sz="1800" dirty="0" smtClean="0"/>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13 – ENERGIA ELEKTRYCZNA </a:t>
            </a:r>
            <a:r>
              <a:rPr lang="pl-PL" altLang="pl-PL" sz="2200" spc="-60" dirty="0" smtClean="0">
                <a:solidFill>
                  <a:srgbClr val="001D4D"/>
                </a:solidFill>
                <a:latin typeface="Arial" panose="020B0604020202020204" pitchFamily="34" charset="0"/>
                <a:ea typeface="+mj-ea"/>
                <a:cs typeface="Arial" panose="020B0604020202020204" pitchFamily="34" charset="0"/>
              </a:rPr>
              <a:t>(2)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40228911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a:t>
                      </a:r>
                      <a:r>
                        <a:rPr lang="pl-PL" altLang="pl-PL" sz="1800" dirty="0" smtClean="0"/>
                        <a:t> (dostawca) </a:t>
                      </a:r>
                      <a:r>
                        <a:rPr lang="pl-PL" altLang="pl-PL" sz="1800" dirty="0" smtClean="0">
                          <a:solidFill>
                            <a:srgbClr val="00B050"/>
                          </a:solidFill>
                        </a:rPr>
                        <a:t>XYZ </a:t>
                      </a:r>
                      <a:r>
                        <a:rPr lang="pl-PL" altLang="pl-PL" sz="1800" dirty="0" smtClean="0"/>
                        <a:t>prowadzi sklep stacjonarny i dokonał w dniu 20 stycznia 2021 roku sprzedaży towaru na rzecz </a:t>
                      </a:r>
                      <a:r>
                        <a:rPr lang="pl-PL" altLang="pl-PL" sz="1800" dirty="0" smtClean="0">
                          <a:solidFill>
                            <a:srgbClr val="0070C0"/>
                          </a:solidFill>
                        </a:rPr>
                        <a:t>nabywcy ABC</a:t>
                      </a:r>
                      <a:r>
                        <a:rPr lang="pl-PL" altLang="pl-PL" sz="1800" dirty="0" smtClean="0"/>
                        <a:t> oraz wystawił w tym samym dniu fakturę dokumentującą transakcję.</a:t>
                      </a:r>
                    </a:p>
                    <a:p>
                      <a:pPr marL="0" indent="0" algn="just" eaLnBrk="1" hangingPunct="1">
                        <a:buFontTx/>
                        <a:buNone/>
                      </a:pPr>
                      <a:endParaRPr lang="pl-PL" altLang="pl-PL" sz="1800" dirty="0" smtClean="0"/>
                    </a:p>
                    <a:p>
                      <a:pPr marL="0" indent="0" algn="just" eaLnBrk="1" hangingPunct="1">
                        <a:buFontTx/>
                        <a:buNone/>
                      </a:pPr>
                      <a:r>
                        <a:rPr lang="pl-PL" altLang="pl-PL" sz="1800" dirty="0" smtClean="0"/>
                        <a:t>W dniu 7 lutego 2021 roku nabywca ABC wrócił do sklepu stacjonarnego podatnika XYZ chcąc zwrócić zakupiony towar na co podatnik XYZ się zgodził, wystawiając w tym samym dniu fakturę korygującą. Nabywca ABC podpisał fakturę korygującą potwierdzając że akceptuje jej treść oraz dokonał zwrotu zakupionego towaru.</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14 – SKLEP STACJONARNY (1)</a:t>
            </a:r>
          </a:p>
        </p:txBody>
      </p:sp>
    </p:spTree>
    <p:extLst>
      <p:ext uri="{BB962C8B-B14F-4D97-AF65-F5344CB8AC3E}">
        <p14:creationId xmlns:p14="http://schemas.microsoft.com/office/powerpoint/2010/main" val="32091639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800" b="1" u="sng" dirty="0" smtClean="0"/>
                        <a:t>UZGODNIENIE WARUNKÓW:</a:t>
                      </a:r>
                      <a:r>
                        <a:rPr lang="pl-PL" altLang="pl-PL" sz="1800" b="1" dirty="0" smtClean="0"/>
                        <a:t> </a:t>
                      </a:r>
                      <a:r>
                        <a:rPr lang="pl-PL" altLang="pl-PL" sz="1800" dirty="0" smtClean="0"/>
                        <a:t>luty 2021 roku</a:t>
                      </a:r>
                    </a:p>
                    <a:p>
                      <a:pPr marL="0" indent="0" algn="just" eaLnBrk="1" hangingPunct="1">
                        <a:buFontTx/>
                        <a:buNone/>
                        <a:defRPr/>
                      </a:pPr>
                      <a:endParaRPr lang="pl-PL" altLang="pl-PL" sz="1000" dirty="0" smtClean="0"/>
                    </a:p>
                    <a:p>
                      <a:pPr marL="0" indent="0" algn="just" eaLnBrk="1" hangingPunct="1">
                        <a:buFontTx/>
                        <a:buNone/>
                        <a:defRPr/>
                      </a:pPr>
                      <a:r>
                        <a:rPr lang="pl-PL" altLang="pl-PL" sz="1800" b="1" u="sng" dirty="0" smtClean="0"/>
                        <a:t>SPEŁNIENIE UZGODNIONYCH WARUNKÓW:</a:t>
                      </a:r>
                      <a:r>
                        <a:rPr lang="pl-PL" altLang="pl-PL" sz="1800" b="1" dirty="0" smtClean="0"/>
                        <a:t> </a:t>
                      </a:r>
                      <a:r>
                        <a:rPr lang="pl-PL" altLang="pl-PL" sz="1800" dirty="0" smtClean="0"/>
                        <a:t>luty 2021 roku</a:t>
                      </a:r>
                    </a:p>
                    <a:p>
                      <a:pPr marL="0" indent="0" algn="just" eaLnBrk="1" hangingPunct="1">
                        <a:buFontTx/>
                        <a:buNone/>
                        <a:defRPr/>
                      </a:pPr>
                      <a:endParaRPr lang="pl-PL" altLang="pl-PL" sz="1800" dirty="0" smtClean="0"/>
                    </a:p>
                    <a:p>
                      <a:pPr marL="0" indent="0" algn="just" eaLnBrk="1" hangingPunct="1">
                        <a:buFontTx/>
                        <a:buNone/>
                        <a:defRPr/>
                      </a:pPr>
                      <a:r>
                        <a:rPr lang="pl-PL" altLang="pl-PL" sz="1800" b="1" u="sng" dirty="0" smtClean="0"/>
                        <a:t>DOKUMENTACJA:</a:t>
                      </a:r>
                      <a:r>
                        <a:rPr lang="pl-PL" altLang="pl-PL" sz="1800" dirty="0" smtClean="0"/>
                        <a:t> podpisana przez nabywcę ABC faktura korygująca</a:t>
                      </a:r>
                    </a:p>
                    <a:p>
                      <a:pPr marL="0" indent="0" algn="just" eaLnBrk="1" hangingPunct="1">
                        <a:buFontTx/>
                        <a:buNone/>
                        <a:defRPr/>
                      </a:pPr>
                      <a:endParaRPr lang="pl-PL" altLang="pl-PL" sz="1600" dirty="0" smtClean="0"/>
                    </a:p>
                    <a:p>
                      <a:pPr marL="0" indent="0" algn="just" eaLnBrk="1" hangingPunct="1">
                        <a:buFontTx/>
                        <a:buNone/>
                        <a:defRPr/>
                      </a:pPr>
                      <a:endParaRPr lang="pl-PL" altLang="pl-PL" sz="300" dirty="0" smtClean="0"/>
                    </a:p>
                    <a:p>
                      <a:pPr marL="0" indent="0" algn="just" eaLnBrk="1" hangingPunct="1">
                        <a:buFontTx/>
                        <a:buNone/>
                        <a:defRPr/>
                      </a:pPr>
                      <a:r>
                        <a:rPr lang="pl-PL" altLang="pl-PL" sz="1800" b="1" u="sng" dirty="0" smtClean="0">
                          <a:solidFill>
                            <a:srgbClr val="00B050"/>
                          </a:solidFill>
                        </a:rPr>
                        <a:t>MOMENT POMNIEJSZENIA VAT NALEŻNEGO U PODATNIKA XYZ</a:t>
                      </a:r>
                      <a:r>
                        <a:rPr lang="pl-PL" altLang="pl-PL" sz="1800" b="1" dirty="0" smtClean="0">
                          <a:solidFill>
                            <a:srgbClr val="00B050"/>
                          </a:solidFill>
                        </a:rPr>
                        <a:t>: </a:t>
                      </a:r>
                      <a:r>
                        <a:rPr lang="pl-PL" altLang="pl-PL" sz="1800" dirty="0" smtClean="0">
                          <a:solidFill>
                            <a:srgbClr val="00B050"/>
                          </a:solidFill>
                        </a:rPr>
                        <a:t>luty 2021 roku</a:t>
                      </a:r>
                    </a:p>
                    <a:p>
                      <a:pPr marL="0" indent="0" algn="just" eaLnBrk="1" hangingPunct="1">
                        <a:buFontTx/>
                        <a:buNone/>
                        <a:defRPr/>
                      </a:pPr>
                      <a:endParaRPr lang="pl-PL" altLang="pl-PL" sz="1100" dirty="0" smtClean="0"/>
                    </a:p>
                    <a:p>
                      <a:pPr marL="0" indent="0" algn="just" eaLnBrk="1" hangingPunct="1">
                        <a:buFontTx/>
                        <a:buNone/>
                        <a:defRPr/>
                      </a:pPr>
                      <a:r>
                        <a:rPr lang="pl-PL" altLang="pl-PL" sz="1800" b="1" u="sng" dirty="0" smtClean="0">
                          <a:solidFill>
                            <a:srgbClr val="0070C0"/>
                          </a:solidFill>
                        </a:rPr>
                        <a:t>MOMENT POMNIEJSZENIA VAT NALICZONEGO U NABYWCY ABC</a:t>
                      </a:r>
                      <a:r>
                        <a:rPr lang="pl-PL" altLang="pl-PL" sz="1800" b="1" dirty="0" smtClean="0">
                          <a:solidFill>
                            <a:srgbClr val="0070C0"/>
                          </a:solidFill>
                        </a:rPr>
                        <a:t>: </a:t>
                      </a:r>
                      <a:r>
                        <a:rPr lang="pl-PL" altLang="pl-PL" sz="1800" dirty="0" smtClean="0">
                          <a:solidFill>
                            <a:srgbClr val="0070C0"/>
                          </a:solidFill>
                        </a:rPr>
                        <a:t>luty 2021 roku</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14 – SKLEP STACJONARNY </a:t>
            </a:r>
            <a:r>
              <a:rPr lang="pl-PL" altLang="pl-PL" sz="2200" spc="-60" dirty="0" smtClean="0">
                <a:solidFill>
                  <a:srgbClr val="001D4D"/>
                </a:solidFill>
                <a:latin typeface="Arial" panose="020B0604020202020204" pitchFamily="34" charset="0"/>
                <a:ea typeface="+mj-ea"/>
                <a:cs typeface="Arial" panose="020B0604020202020204" pitchFamily="34" charset="0"/>
              </a:rPr>
              <a:t>(2)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6192602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a:t>
                      </a:r>
                      <a:r>
                        <a:rPr lang="pl-PL" altLang="pl-PL" sz="1800" dirty="0" smtClean="0"/>
                        <a:t> </a:t>
                      </a:r>
                      <a:r>
                        <a:rPr lang="pl-PL" altLang="pl-PL" sz="1800" dirty="0" smtClean="0">
                          <a:solidFill>
                            <a:srgbClr val="00B050"/>
                          </a:solidFill>
                        </a:rPr>
                        <a:t>XYZ</a:t>
                      </a:r>
                      <a:r>
                        <a:rPr lang="pl-PL" altLang="pl-PL" sz="1800" dirty="0" smtClean="0"/>
                        <a:t>,</a:t>
                      </a:r>
                      <a:r>
                        <a:rPr lang="pl-PL" altLang="pl-PL" sz="1800" dirty="0" smtClean="0">
                          <a:solidFill>
                            <a:srgbClr val="00B050"/>
                          </a:solidFill>
                        </a:rPr>
                        <a:t> </a:t>
                      </a:r>
                      <a:r>
                        <a:rPr lang="pl-PL" altLang="pl-PL" sz="1800" dirty="0" smtClean="0"/>
                        <a:t>zajmujący się naprawą samochodów osobowych, w styczniu 2021 roku wykonał usługę serwisową na rzecz </a:t>
                      </a:r>
                      <a:r>
                        <a:rPr lang="pl-PL" altLang="pl-PL" sz="1800" dirty="0" smtClean="0">
                          <a:solidFill>
                            <a:srgbClr val="0070C0"/>
                          </a:solidFill>
                        </a:rPr>
                        <a:t>nabywcy ABC</a:t>
                      </a:r>
                      <a:r>
                        <a:rPr lang="pl-PL" altLang="pl-PL" sz="1800" dirty="0" smtClean="0"/>
                        <a:t>. </a:t>
                      </a:r>
                    </a:p>
                    <a:p>
                      <a:pPr marL="0" indent="0" algn="just" eaLnBrk="1" hangingPunct="1">
                        <a:buFontTx/>
                        <a:buNone/>
                      </a:pPr>
                      <a:endParaRPr lang="pl-PL" altLang="pl-PL" sz="1800" dirty="0" smtClean="0"/>
                    </a:p>
                    <a:p>
                      <a:pPr marL="0" indent="0" algn="just" eaLnBrk="1" hangingPunct="1">
                        <a:buFontTx/>
                        <a:buNone/>
                      </a:pPr>
                      <a:r>
                        <a:rPr lang="pl-PL" altLang="pl-PL" sz="1800" dirty="0" smtClean="0"/>
                        <a:t>W dniu 8 lutego 2021 roku nabywca ABC zadzwonił do podatnika XYZ z reklamacją wykonanej usługi serwisowej. W ramach uzgodnień telefonicznych podatnik XYZ udzielił nabywcy ABC rabatu w wysokości 50% wartości wykonanej usługi serwisowej oraz wysłał do nabywcy ABC elektronicznie fakturę korygującą.</a:t>
                      </a:r>
                    </a:p>
                    <a:p>
                      <a:pPr marL="0" indent="0" algn="just" eaLnBrk="1" hangingPunct="1">
                        <a:buFontTx/>
                        <a:buNone/>
                      </a:pPr>
                      <a:endParaRPr lang="pl-PL" altLang="pl-PL" sz="1800" dirty="0" smtClean="0"/>
                    </a:p>
                    <a:p>
                      <a:pPr marL="0" indent="0" algn="just" eaLnBrk="1" hangingPunct="1">
                        <a:buFontTx/>
                        <a:buNone/>
                      </a:pPr>
                      <a:r>
                        <a:rPr lang="pl-PL" altLang="pl-PL" sz="1800" dirty="0" smtClean="0"/>
                        <a:t>W dniu 19 lutego 2021 roku podatnik XYZ otrzymał od nabywcy ABC informację mailową, że ten akceptuje i potwierdza otrzymanie faktury korygującej.</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15 – USŁUGA SERWISOWA (1)</a:t>
            </a:r>
          </a:p>
        </p:txBody>
      </p:sp>
    </p:spTree>
    <p:extLst>
      <p:ext uri="{BB962C8B-B14F-4D97-AF65-F5344CB8AC3E}">
        <p14:creationId xmlns:p14="http://schemas.microsoft.com/office/powerpoint/2010/main" val="6495188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800" b="1" u="sng" dirty="0" smtClean="0"/>
                        <a:t>UZGODNIENIE WARUNKÓW:</a:t>
                      </a:r>
                      <a:r>
                        <a:rPr lang="pl-PL" altLang="pl-PL" sz="1800" b="1" dirty="0" smtClean="0"/>
                        <a:t> </a:t>
                      </a:r>
                      <a:r>
                        <a:rPr lang="pl-PL" altLang="pl-PL" sz="1800" dirty="0" smtClean="0"/>
                        <a:t>luty 2021 roku</a:t>
                      </a:r>
                    </a:p>
                    <a:p>
                      <a:pPr marL="0" indent="0" algn="just" eaLnBrk="1" hangingPunct="1">
                        <a:buFontTx/>
                        <a:buNone/>
                        <a:defRPr/>
                      </a:pPr>
                      <a:endParaRPr lang="pl-PL" altLang="pl-PL" sz="1000" dirty="0" smtClean="0"/>
                    </a:p>
                    <a:p>
                      <a:pPr marL="0" indent="0" algn="just" eaLnBrk="1" hangingPunct="1">
                        <a:buFontTx/>
                        <a:buNone/>
                        <a:defRPr/>
                      </a:pPr>
                      <a:r>
                        <a:rPr lang="pl-PL" altLang="pl-PL" sz="1800" b="1" u="sng" dirty="0" smtClean="0"/>
                        <a:t>SPEŁNIENIE UZGODNIONYCH WARUNKÓW:</a:t>
                      </a:r>
                      <a:r>
                        <a:rPr lang="pl-PL" altLang="pl-PL" sz="1800" b="1" dirty="0" smtClean="0"/>
                        <a:t> </a:t>
                      </a:r>
                      <a:r>
                        <a:rPr lang="pl-PL" altLang="pl-PL" sz="1800" dirty="0" smtClean="0"/>
                        <a:t>luty 2021 roku</a:t>
                      </a:r>
                    </a:p>
                    <a:p>
                      <a:pPr marL="0" indent="0" algn="just" eaLnBrk="1" hangingPunct="1">
                        <a:buFontTx/>
                        <a:buNone/>
                        <a:defRPr/>
                      </a:pPr>
                      <a:endParaRPr lang="pl-PL" altLang="pl-PL" sz="1800" dirty="0" smtClean="0"/>
                    </a:p>
                    <a:p>
                      <a:pPr marL="0" indent="0" algn="just" eaLnBrk="1" hangingPunct="1">
                        <a:buFontTx/>
                        <a:buNone/>
                        <a:defRPr/>
                      </a:pPr>
                      <a:r>
                        <a:rPr lang="pl-PL" altLang="pl-PL" sz="1800" b="1" u="sng" dirty="0" smtClean="0"/>
                        <a:t>DOKUMENTACJA:</a:t>
                      </a:r>
                      <a:r>
                        <a:rPr lang="pl-PL" altLang="pl-PL" sz="1800" dirty="0" smtClean="0"/>
                        <a:t> korespondencja mailowa potwierdzająca akceptację faktury korygującej przez nabywcę ABC</a:t>
                      </a:r>
                    </a:p>
                    <a:p>
                      <a:pPr marL="0" indent="0" algn="just" eaLnBrk="1" hangingPunct="1">
                        <a:buFontTx/>
                        <a:buNone/>
                        <a:defRPr/>
                      </a:pPr>
                      <a:endParaRPr lang="pl-PL" altLang="pl-PL" sz="1600" dirty="0" smtClean="0"/>
                    </a:p>
                    <a:p>
                      <a:pPr marL="0" indent="0" algn="just" eaLnBrk="1" hangingPunct="1">
                        <a:buFontTx/>
                        <a:buNone/>
                        <a:defRPr/>
                      </a:pPr>
                      <a:endParaRPr lang="pl-PL" altLang="pl-PL" sz="300" dirty="0" smtClean="0"/>
                    </a:p>
                    <a:p>
                      <a:pPr marL="0" indent="0" algn="just" eaLnBrk="1" hangingPunct="1">
                        <a:buFontTx/>
                        <a:buNone/>
                        <a:defRPr/>
                      </a:pPr>
                      <a:r>
                        <a:rPr lang="pl-PL" altLang="pl-PL" sz="1800" b="1" u="sng" dirty="0" smtClean="0">
                          <a:solidFill>
                            <a:srgbClr val="00B050"/>
                          </a:solidFill>
                        </a:rPr>
                        <a:t>MOMENT POMNIEJSZENIA VAT NALEŻNEGO U PODATNIKA XYZ</a:t>
                      </a:r>
                      <a:r>
                        <a:rPr lang="pl-PL" altLang="pl-PL" sz="1800" b="1" dirty="0" smtClean="0">
                          <a:solidFill>
                            <a:srgbClr val="00B050"/>
                          </a:solidFill>
                        </a:rPr>
                        <a:t>: </a:t>
                      </a:r>
                      <a:r>
                        <a:rPr lang="pl-PL" altLang="pl-PL" sz="1800" dirty="0" smtClean="0">
                          <a:solidFill>
                            <a:srgbClr val="00B050"/>
                          </a:solidFill>
                        </a:rPr>
                        <a:t>luty 2021 roku</a:t>
                      </a:r>
                    </a:p>
                    <a:p>
                      <a:pPr marL="0" indent="0" algn="just" eaLnBrk="1" hangingPunct="1">
                        <a:buFontTx/>
                        <a:buNone/>
                        <a:defRPr/>
                      </a:pPr>
                      <a:endParaRPr lang="pl-PL" altLang="pl-PL" sz="1100" dirty="0" smtClean="0"/>
                    </a:p>
                    <a:p>
                      <a:pPr marL="0" indent="0" algn="just" eaLnBrk="1" hangingPunct="1">
                        <a:buFontTx/>
                        <a:buNone/>
                        <a:defRPr/>
                      </a:pPr>
                      <a:r>
                        <a:rPr lang="pl-PL" altLang="pl-PL" sz="1800" b="1" u="sng" dirty="0" smtClean="0">
                          <a:solidFill>
                            <a:srgbClr val="0070C0"/>
                          </a:solidFill>
                        </a:rPr>
                        <a:t>MOMENT POMNIEJSZENIA VAT NALICZONEGO U NABYWCY ABC</a:t>
                      </a:r>
                      <a:r>
                        <a:rPr lang="pl-PL" altLang="pl-PL" sz="1800" b="1" dirty="0" smtClean="0">
                          <a:solidFill>
                            <a:srgbClr val="0070C0"/>
                          </a:solidFill>
                        </a:rPr>
                        <a:t>: </a:t>
                      </a:r>
                      <a:r>
                        <a:rPr lang="pl-PL" altLang="pl-PL" sz="1800" dirty="0" smtClean="0">
                          <a:solidFill>
                            <a:srgbClr val="0070C0"/>
                          </a:solidFill>
                        </a:rPr>
                        <a:t>luty 2021 roku</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15 – USŁUGA SERWISOWA </a:t>
            </a:r>
            <a:r>
              <a:rPr lang="pl-PL" altLang="pl-PL" sz="2200" spc="-60" dirty="0" smtClean="0">
                <a:solidFill>
                  <a:srgbClr val="001D4D"/>
                </a:solidFill>
                <a:latin typeface="Arial" panose="020B0604020202020204" pitchFamily="34" charset="0"/>
                <a:ea typeface="+mj-ea"/>
                <a:cs typeface="Arial" panose="020B0604020202020204" pitchFamily="34" charset="0"/>
              </a:rPr>
              <a:t>(2)</a:t>
            </a:r>
            <a:endParaRPr lang="pl-PL" altLang="pl-PL" sz="2200" spc="-60" dirty="0">
              <a:solidFill>
                <a:srgbClr val="001D4D"/>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3450675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a:buFontTx/>
                        <a:buNone/>
                      </a:pPr>
                      <a:r>
                        <a:rPr lang="pl-PL" altLang="pl-PL" sz="1800" dirty="0" smtClean="0"/>
                        <a:t>17. W przypadku gdy podstawa opodatkowania uległa zwiększeniu, </a:t>
                      </a:r>
                      <a:r>
                        <a:rPr lang="pl-PL" altLang="pl-PL" sz="1800" b="1" dirty="0" smtClean="0"/>
                        <a:t>korekty tej podstawy dokonuje się w rozliczeniu za okres rozliczeniowy, w którym zaistniała przyczyna zwiększenia podstawy opodatkowania.</a:t>
                      </a:r>
                    </a:p>
                    <a:p>
                      <a:pPr marL="0" indent="0" algn="just">
                        <a:buFontTx/>
                        <a:buNone/>
                      </a:pPr>
                      <a:endParaRPr lang="pl-PL" altLang="pl-PL" sz="1800" b="1" dirty="0" smtClean="0"/>
                    </a:p>
                    <a:p>
                      <a:pPr marL="0" indent="0" algn="just">
                        <a:buFontTx/>
                        <a:buNone/>
                      </a:pPr>
                      <a:endParaRPr lang="pl-PL" altLang="pl-PL" sz="1800" b="1" dirty="0" smtClean="0"/>
                    </a:p>
                    <a:p>
                      <a:pPr marL="0" indent="0" algn="just">
                        <a:buFontTx/>
                        <a:buNone/>
                      </a:pPr>
                      <a:r>
                        <a:rPr lang="pl-PL" altLang="pl-PL" sz="1800" dirty="0" smtClean="0"/>
                        <a:t>18. W przypadku eksportu towarów i wewnątrzwspólnotowej dostawy towarów zwiększenie podstawy opodatkowania, o którym mowa w ust. 17, następuje nie wcześniej niż w deklaracji podatkowej składanej za okres rozliczeniowy, w którym wykazane zostały te transakcje.</a:t>
                      </a:r>
                    </a:p>
                    <a:p>
                      <a:pPr marL="0" indent="0" algn="just">
                        <a:buFontTx/>
                        <a:buNone/>
                      </a:pPr>
                      <a:endParaRPr lang="pl-PL" altLang="pl-PL" sz="1800" b="1" dirty="0" smtClean="0"/>
                    </a:p>
                    <a:p>
                      <a:pPr marL="0" indent="0" algn="just">
                        <a:buFontTx/>
                        <a:buNone/>
                      </a:pPr>
                      <a:endParaRPr lang="pl-PL" altLang="pl-PL" sz="1800" b="1" dirty="0" smtClean="0"/>
                    </a:p>
                    <a:p>
                      <a:pPr marL="0" indent="0" algn="just">
                        <a:buFontTx/>
                        <a:buNone/>
                      </a:pPr>
                      <a:r>
                        <a:rPr lang="pl-PL" altLang="pl-PL" sz="1600" dirty="0" smtClean="0"/>
                        <a:t>(na podstawie art. 29a ust. 17-18 ustawy o podatku od towarów i usług)</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FAKTURY KORYGUJĄCE „IN PLUS”</a:t>
            </a:r>
          </a:p>
        </p:txBody>
      </p:sp>
    </p:spTree>
    <p:extLst>
      <p:ext uri="{BB962C8B-B14F-4D97-AF65-F5344CB8AC3E}">
        <p14:creationId xmlns:p14="http://schemas.microsoft.com/office/powerpoint/2010/main" val="1029277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11032050"/>
              </p:ext>
            </p:extLst>
          </p:nvPr>
        </p:nvGraphicFramePr>
        <p:xfrm>
          <a:off x="1857375" y="888047"/>
          <a:ext cx="6934200" cy="384048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 XYZ </a:t>
                      </a:r>
                      <a:r>
                        <a:rPr lang="pl-PL" altLang="pl-PL" sz="1800" dirty="0" smtClean="0"/>
                        <a:t>wystawił w 18 stycznia 2021 roku fakturę z zaniżoną stawką VAT (8% zamiast 23%) na kwotę: 1000 PLN netto (VAT 80 PLN; 1080 PLN brutto), z tytułu dokonanej w tym samym miesiącu dostawy towarów. Strony w umowie są umówione na kwotę netto + VAT według właściwej stawki. W dniu 25 stycznia 2021 roku </a:t>
                      </a:r>
                      <a:r>
                        <a:rPr lang="pl-PL" altLang="pl-PL" sz="1800" dirty="0" smtClean="0">
                          <a:solidFill>
                            <a:srgbClr val="0070C0"/>
                          </a:solidFill>
                        </a:rPr>
                        <a:t>nabywca ABC</a:t>
                      </a:r>
                      <a:r>
                        <a:rPr lang="pl-PL" altLang="pl-PL" sz="1800" dirty="0" smtClean="0"/>
                        <a:t> opłacił wyżej wymienioną fakturę w kwocie 1080 PLN.</a:t>
                      </a:r>
                    </a:p>
                    <a:p>
                      <a:pPr marL="0" indent="0" algn="just" eaLnBrk="1" hangingPunct="1">
                        <a:buFontTx/>
                        <a:buNone/>
                      </a:pPr>
                      <a:endParaRPr lang="pl-PL" altLang="pl-PL" sz="1800" dirty="0" smtClean="0"/>
                    </a:p>
                    <a:p>
                      <a:pPr marL="0" indent="0" algn="just" eaLnBrk="1" hangingPunct="1">
                        <a:buFontTx/>
                        <a:buNone/>
                      </a:pPr>
                      <a:r>
                        <a:rPr lang="pl-PL" altLang="pl-PL" sz="1800" dirty="0" smtClean="0"/>
                        <a:t>Podatnik XYZ zorientował się w marcu 2021 roku, że popełnił błąd. W związku z popełnionym błędem podatnik XYZ wystawił w marcu 2021 roku fakturę korygującą zwiększającą stawkę podatku VAT do 23%.</a:t>
                      </a:r>
                    </a:p>
                    <a:p>
                      <a:pPr marL="0" indent="0" algn="just" eaLnBrk="1" hangingPunct="1">
                        <a:buFontTx/>
                        <a:buNone/>
                      </a:pPr>
                      <a:endParaRPr lang="pl-PL" altLang="pl-PL" sz="1800" dirty="0" smtClean="0"/>
                    </a:p>
                    <a:p>
                      <a:pPr marL="0" indent="0" algn="just" eaLnBrk="1" hangingPunct="1">
                        <a:buFontTx/>
                        <a:buNone/>
                      </a:pPr>
                      <a:r>
                        <a:rPr lang="pl-PL" altLang="pl-PL" sz="1800" dirty="0" smtClean="0"/>
                        <a:t>Podatnik XYZ powinien dokonać zwiększenia kwoty VAT należnego </a:t>
                      </a:r>
                      <a:r>
                        <a:rPr lang="pl-PL" altLang="pl-PL" sz="1800" b="1" dirty="0" smtClean="0"/>
                        <a:t>za styczeń 2021 roku</a:t>
                      </a:r>
                      <a:r>
                        <a:rPr lang="pl-PL" altLang="pl-PL" sz="1800" dirty="0" smtClean="0"/>
                        <a:t>, ponieważ w styczniu 2021 roku zaistniała przyczyna zwiększenia podstawy opodatkowania.</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16 – ZANIŻONA STAWKA VAT</a:t>
            </a:r>
          </a:p>
        </p:txBody>
      </p:sp>
    </p:spTree>
    <p:extLst>
      <p:ext uri="{BB962C8B-B14F-4D97-AF65-F5344CB8AC3E}">
        <p14:creationId xmlns:p14="http://schemas.microsoft.com/office/powerpoint/2010/main" val="6953459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7364491"/>
              </p:ext>
            </p:extLst>
          </p:nvPr>
        </p:nvGraphicFramePr>
        <p:xfrm>
          <a:off x="1857375" y="888047"/>
          <a:ext cx="6934200" cy="3784347"/>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 XYZ </a:t>
                      </a:r>
                      <a:r>
                        <a:rPr lang="pl-PL" altLang="pl-PL" sz="1800" dirty="0" smtClean="0"/>
                        <a:t>wystawił w 18 stycznia 2021 roku fakturę z błędnie zaniżoną ceną jednostkową netto (niezgodnie z postanowieniami umownymi), z tytułu dokonanej w tym samym miesiącu dostawy towarów. </a:t>
                      </a:r>
                    </a:p>
                    <a:p>
                      <a:pPr marL="0" indent="0" algn="just" eaLnBrk="1" hangingPunct="1">
                        <a:buFontTx/>
                        <a:buNone/>
                      </a:pPr>
                      <a:endParaRPr lang="pl-PL" altLang="pl-PL" sz="1800" dirty="0" smtClean="0"/>
                    </a:p>
                    <a:p>
                      <a:pPr marL="0" indent="0" algn="just" eaLnBrk="1" hangingPunct="1">
                        <a:buFontTx/>
                        <a:buNone/>
                      </a:pPr>
                      <a:r>
                        <a:rPr lang="pl-PL" altLang="pl-PL" sz="1800" dirty="0" smtClean="0"/>
                        <a:t>Podatnik XYZ zorientował się w marcu 2021 roku, że popełnił błąd. W związku z popełnionym błędem podatnik XYZ wystawił w marcu 2021 roku fakturę korygującą zwiększającą cenę jednostkową netto.</a:t>
                      </a:r>
                    </a:p>
                    <a:p>
                      <a:pPr marL="0" indent="0" algn="just" eaLnBrk="1" hangingPunct="1">
                        <a:buFontTx/>
                        <a:buNone/>
                      </a:pPr>
                      <a:endParaRPr lang="pl-PL" altLang="pl-PL" sz="1800" dirty="0" smtClean="0"/>
                    </a:p>
                    <a:p>
                      <a:pPr marL="0" indent="0" algn="just" eaLnBrk="1" hangingPunct="1">
                        <a:buFontTx/>
                        <a:buNone/>
                      </a:pPr>
                      <a:r>
                        <a:rPr lang="pl-PL" altLang="pl-PL" sz="1800" dirty="0" smtClean="0"/>
                        <a:t>Podatnik XYZ powinien dokonać zwiększenia kwoty VAT należnego </a:t>
                      </a:r>
                      <a:r>
                        <a:rPr lang="pl-PL" altLang="pl-PL" sz="1800" b="1" dirty="0" smtClean="0"/>
                        <a:t>za styczeń 2021 roku</a:t>
                      </a:r>
                      <a:r>
                        <a:rPr lang="pl-PL" altLang="pl-PL" sz="1800" dirty="0" smtClean="0"/>
                        <a:t>, ponieważ w styczniu 2021 roku zaistniała przyczyna zwiększenia podstawy opodatkowania (zaniżenie ceny jednostkowej netto było spowodowane błędem).</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17 – BŁĘDNIE ZANIŻONA CENA JEDNOSTKOWA NETTO</a:t>
            </a:r>
          </a:p>
        </p:txBody>
      </p:sp>
    </p:spTree>
    <p:extLst>
      <p:ext uri="{BB962C8B-B14F-4D97-AF65-F5344CB8AC3E}">
        <p14:creationId xmlns:p14="http://schemas.microsoft.com/office/powerpoint/2010/main" val="161981722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7364491"/>
              </p:ext>
            </p:extLst>
          </p:nvPr>
        </p:nvGraphicFramePr>
        <p:xfrm>
          <a:off x="1857375" y="888047"/>
          <a:ext cx="6934200" cy="384048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pPr>
                      <a:r>
                        <a:rPr lang="pl-PL" altLang="pl-PL" sz="1800" dirty="0" smtClean="0">
                          <a:solidFill>
                            <a:srgbClr val="00B050"/>
                          </a:solidFill>
                        </a:rPr>
                        <a:t>Podatnik</a:t>
                      </a:r>
                      <a:r>
                        <a:rPr lang="pl-PL" altLang="pl-PL" sz="1800" dirty="0" smtClean="0"/>
                        <a:t> (dostawca) </a:t>
                      </a:r>
                      <a:r>
                        <a:rPr lang="pl-PL" altLang="pl-PL" sz="1800" dirty="0" smtClean="0">
                          <a:solidFill>
                            <a:srgbClr val="00B050"/>
                          </a:solidFill>
                        </a:rPr>
                        <a:t>XYZ</a:t>
                      </a:r>
                      <a:r>
                        <a:rPr lang="pl-PL" altLang="pl-PL" sz="1800" dirty="0" smtClean="0"/>
                        <a:t> wykonał w dniu 20 stycznia 2021 roku usługę na rzecz </a:t>
                      </a:r>
                      <a:r>
                        <a:rPr lang="pl-PL" altLang="pl-PL" sz="1800" dirty="0" smtClean="0">
                          <a:solidFill>
                            <a:srgbClr val="0070C0"/>
                          </a:solidFill>
                        </a:rPr>
                        <a:t>nabywcy ABC </a:t>
                      </a:r>
                      <a:r>
                        <a:rPr lang="pl-PL" altLang="pl-PL" sz="1800" dirty="0" smtClean="0"/>
                        <a:t>oraz wystawił w tym samym dniu fakturę. </a:t>
                      </a:r>
                    </a:p>
                    <a:p>
                      <a:pPr marL="0" indent="0" algn="just" eaLnBrk="1" hangingPunct="1">
                        <a:buFontTx/>
                        <a:buNone/>
                      </a:pPr>
                      <a:endParaRPr lang="pl-PL" altLang="pl-PL" sz="1800" dirty="0" smtClean="0"/>
                    </a:p>
                    <a:p>
                      <a:pPr marL="0" indent="0" algn="just" eaLnBrk="1" hangingPunct="1">
                        <a:buFontTx/>
                        <a:buNone/>
                      </a:pPr>
                      <a:r>
                        <a:rPr lang="pl-PL" altLang="pl-PL" sz="1800" dirty="0" smtClean="0"/>
                        <a:t>Jednakże w dniu 5 lutego 2021 roku strony podpisały aneks do umowy, w którym podwyższono cenę za wykonaną usługę o 10%.</a:t>
                      </a:r>
                    </a:p>
                    <a:p>
                      <a:pPr marL="0" indent="0" algn="just" eaLnBrk="1" hangingPunct="1">
                        <a:buFontTx/>
                        <a:buNone/>
                      </a:pPr>
                      <a:endParaRPr lang="pl-PL" altLang="pl-PL" sz="1800" dirty="0" smtClean="0"/>
                    </a:p>
                    <a:p>
                      <a:pPr marL="0" indent="0" algn="just" eaLnBrk="1" hangingPunct="1">
                        <a:buFontTx/>
                        <a:buNone/>
                      </a:pPr>
                      <a:r>
                        <a:rPr lang="pl-PL" altLang="pl-PL" sz="1800" dirty="0" smtClean="0"/>
                        <a:t>W związku z podpisanym aneksem podatnik XYZ wystawił w dniu 8 lutego 2021 roku fakturę korygującą i przesłał ją drogą elektroniczną do nabywcy ABC.</a:t>
                      </a:r>
                    </a:p>
                    <a:p>
                      <a:pPr marL="0" indent="0" algn="just" eaLnBrk="1" hangingPunct="1">
                        <a:buFontTx/>
                        <a:buNone/>
                      </a:pPr>
                      <a:endParaRPr lang="pl-PL" altLang="pl-PL" sz="1800" dirty="0" smtClean="0"/>
                    </a:p>
                    <a:p>
                      <a:pPr marL="0" indent="0" algn="just" eaLnBrk="1" hangingPunct="1">
                        <a:buFontTx/>
                        <a:buNone/>
                      </a:pPr>
                      <a:r>
                        <a:rPr lang="pl-PL" altLang="pl-PL" sz="1800" dirty="0" smtClean="0"/>
                        <a:t>Podatnik XYZ powinien dokonać zwiększenia kwoty VAT należnego za </a:t>
                      </a:r>
                      <a:r>
                        <a:rPr lang="pl-PL" altLang="pl-PL" sz="1800" b="1" dirty="0" smtClean="0"/>
                        <a:t>luty 2021 roku</a:t>
                      </a:r>
                      <a:r>
                        <a:rPr lang="pl-PL" altLang="pl-PL" sz="1800" dirty="0" smtClean="0"/>
                        <a:t>, ponieważ w lutym 2021 roku zaistniała przyczyna zwiększenia podstawy opodatkowania (strony podpisały aneks do umowy na podstawie którego dokonano podwyższenia ceny).</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r>
              <a:rPr lang="pl-PL" altLang="pl-PL" sz="2200" spc="-60" dirty="0">
                <a:solidFill>
                  <a:srgbClr val="001D4D"/>
                </a:solidFill>
                <a:latin typeface="Arial" panose="020B0604020202020204" pitchFamily="34" charset="0"/>
                <a:ea typeface="+mj-ea"/>
                <a:cs typeface="Arial" panose="020B0604020202020204" pitchFamily="34" charset="0"/>
              </a:rPr>
              <a:t>PRZYKŁAD 18 – ANEKS DO UMOWY </a:t>
            </a:r>
            <a:r>
              <a:rPr lang="pl-PL" altLang="pl-PL" sz="2200" spc="-60" dirty="0" smtClean="0">
                <a:solidFill>
                  <a:srgbClr val="001D4D"/>
                </a:solidFill>
                <a:latin typeface="Arial" panose="020B0604020202020204" pitchFamily="34" charset="0"/>
                <a:ea typeface="+mj-ea"/>
                <a:cs typeface="Arial" panose="020B0604020202020204" pitchFamily="34" charset="0"/>
              </a:rPr>
              <a:t>(</a:t>
            </a:r>
            <a:r>
              <a:rPr lang="pl-PL" altLang="pl-PL" sz="2200" spc="-60" dirty="0">
                <a:solidFill>
                  <a:srgbClr val="001D4D"/>
                </a:solidFill>
                <a:latin typeface="Arial" panose="020B0604020202020204" pitchFamily="34" charset="0"/>
                <a:ea typeface="+mj-ea"/>
                <a:cs typeface="Arial" panose="020B0604020202020204" pitchFamily="34" charset="0"/>
              </a:rPr>
              <a:t>PODWYŻSZENIE CENY)</a:t>
            </a:r>
          </a:p>
        </p:txBody>
      </p:sp>
    </p:spTree>
    <p:extLst>
      <p:ext uri="{BB962C8B-B14F-4D97-AF65-F5344CB8AC3E}">
        <p14:creationId xmlns:p14="http://schemas.microsoft.com/office/powerpoint/2010/main" val="9378434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2256104260"/>
              </p:ext>
            </p:extLst>
          </p:nvPr>
        </p:nvGraphicFramePr>
        <p:xfrm>
          <a:off x="1849880" y="818646"/>
          <a:ext cx="6934200" cy="414528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a:buFontTx/>
                        <a:buNone/>
                      </a:pPr>
                      <a:r>
                        <a:rPr lang="pl-PL" altLang="pl-PL" sz="1600" dirty="0" smtClean="0"/>
                        <a:t>Art. 31a. 1. W przypadku gdy kwoty stosowane do określenia podstawy opodatkowania są określone w walucie obcej, </a:t>
                      </a:r>
                      <a:r>
                        <a:rPr lang="pl-PL" altLang="pl-PL" sz="1600" b="1" dirty="0" smtClean="0"/>
                        <a:t>przeliczenia na złote dokonuje się według kursu średniego danej waluty obcej ogłoszonego przez Narodowy Bank Polski na ostatni dzień roboczy poprzedzający dzień powstania obowiązku podatkowego.</a:t>
                      </a:r>
                      <a:r>
                        <a:rPr lang="pl-PL" altLang="pl-PL" sz="1600" dirty="0" smtClean="0"/>
                        <a:t> Podatnik może wybrać sposób przeliczania tych kwot na złote według ostatniego kursu wymiany opublikowanego przez Europejski Bank Centralny na ostatni dzień poprzedzający dzień powstania obowiązku podatkowego; w takim przypadku waluty inne niż euro przelicza się z zastosowaniem kursu wymiany każdej z nich względem euro.</a:t>
                      </a:r>
                    </a:p>
                    <a:p>
                      <a:pPr marL="0" indent="0" algn="just">
                        <a:buFontTx/>
                        <a:buNone/>
                      </a:pPr>
                      <a:r>
                        <a:rPr lang="pl-PL" altLang="pl-PL" sz="1600" dirty="0" smtClean="0"/>
                        <a:t>2. </a:t>
                      </a:r>
                      <a:r>
                        <a:rPr lang="pl-PL" altLang="pl-PL" sz="1600" b="1" dirty="0" smtClean="0"/>
                        <a:t>W przypadku gdy podatnik wystawia fakturę przed powstaniem obowiązku podatkowego, a kwoty stosowane do określenia podstawy opodatkowania są określone na tej fakturze w walucie obcej, przeliczenia na złote dokonuje się według kursu średniego danej waluty obcej ogłoszonego przez Narodowy Bank Polski na ostatni dzień roboczy poprzedzający dzień wystawienia faktury. </a:t>
                      </a:r>
                      <a:r>
                        <a:rPr lang="pl-PL" altLang="pl-PL" sz="1600" dirty="0" smtClean="0"/>
                        <a:t>Przepis ust. 1 zdanie drugie stosuje się odpowiednio.</a:t>
                      </a:r>
                    </a:p>
                    <a:p>
                      <a:pPr marL="0" indent="0" algn="just">
                        <a:buFontTx/>
                        <a:buNone/>
                      </a:pPr>
                      <a:endParaRPr lang="pl-PL" altLang="pl-PL" sz="1600" dirty="0" smtClean="0"/>
                    </a:p>
                    <a:p>
                      <a:pPr marL="0" indent="0">
                        <a:buFontTx/>
                        <a:buNone/>
                      </a:pPr>
                      <a:r>
                        <a:rPr lang="pl-PL" altLang="pl-PL" sz="1600" dirty="0" smtClean="0"/>
                        <a:t>(na podstawie art. 31a ust. 1-2 ustawy o podatku od towarów i usług)</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r>
              <a:rPr lang="pl-PL" altLang="pl-PL" sz="2200" spc="-60" dirty="0">
                <a:solidFill>
                  <a:srgbClr val="001D4D"/>
                </a:solidFill>
                <a:latin typeface="Arial" panose="020B0604020202020204" pitchFamily="34" charset="0"/>
                <a:ea typeface="+mj-ea"/>
                <a:cs typeface="Arial" panose="020B0604020202020204" pitchFamily="34" charset="0"/>
              </a:rPr>
              <a:t>SPÓJNE KURSY WALUT W VAT I PODATKACH DOCHODOWYCH</a:t>
            </a:r>
          </a:p>
        </p:txBody>
      </p:sp>
    </p:spTree>
    <p:extLst>
      <p:ext uri="{BB962C8B-B14F-4D97-AF65-F5344CB8AC3E}">
        <p14:creationId xmlns:p14="http://schemas.microsoft.com/office/powerpoint/2010/main" val="199923430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2541388456"/>
              </p:ext>
            </p:extLst>
          </p:nvPr>
        </p:nvGraphicFramePr>
        <p:xfrm>
          <a:off x="1857374" y="738583"/>
          <a:ext cx="6981825" cy="4267200"/>
        </p:xfrm>
        <a:graphic>
          <a:graphicData uri="http://schemas.openxmlformats.org/drawingml/2006/table">
            <a:tbl>
              <a:tblPr>
                <a:tableStyleId>{5C22544A-7EE6-4342-B048-85BDC9FD1C3A}</a:tableStyleId>
              </a:tblPr>
              <a:tblGrid>
                <a:gridCol w="6981825">
                  <a:extLst>
                    <a:ext uri="{9D8B030D-6E8A-4147-A177-3AD203B41FA5}">
                      <a16:colId xmlns:a16="http://schemas.microsoft.com/office/drawing/2014/main" val="3963533040"/>
                    </a:ext>
                  </a:extLst>
                </a:gridCol>
              </a:tblGrid>
              <a:tr h="4122342">
                <a:tc>
                  <a:txBody>
                    <a:bodyPr/>
                    <a:lstStyle/>
                    <a:p>
                      <a:pPr marL="0" indent="0" algn="just">
                        <a:buFontTx/>
                        <a:buNone/>
                      </a:pPr>
                      <a:r>
                        <a:rPr lang="pl-PL" altLang="pl-PL" sz="1550" dirty="0" smtClean="0"/>
                        <a:t>2a. </a:t>
                      </a:r>
                      <a:r>
                        <a:rPr lang="pl-PL" altLang="pl-PL" sz="1550" b="1" dirty="0" smtClean="0"/>
                        <a:t>Kwoty stosowane do określenia podstawy opodatkowania określone w walucie obcej mogą być przeliczane przez podatnika na złote zgodnie z zasadami przeliczania przychodu określonego w walucie obcej wynikającymi z przepisów o podatku dochodowym, obowiązującymi tego podatnika na potrzeby rozliczania danej transakcji.</a:t>
                      </a:r>
                    </a:p>
                    <a:p>
                      <a:pPr marL="0" indent="0" algn="just">
                        <a:buFontTx/>
                        <a:buNone/>
                      </a:pPr>
                      <a:r>
                        <a:rPr lang="pl-PL" altLang="pl-PL" sz="1550" dirty="0" smtClean="0"/>
                        <a:t>2b. Podatnik, który wybrał zasady przeliczania, o których mowa w ust. 2a, jest obowiązany do ich stosowania przez co najmniej 12 kolejnych miesięcy, licząc od miesiąca, w którym je wybrał.</a:t>
                      </a:r>
                    </a:p>
                    <a:p>
                      <a:pPr marL="0" indent="0" algn="just">
                        <a:buFontTx/>
                        <a:buNone/>
                      </a:pPr>
                      <a:r>
                        <a:rPr lang="pl-PL" altLang="pl-PL" sz="1550" dirty="0" smtClean="0"/>
                        <a:t>2c. W przypadku rezygnacji z zasad przeliczania, o których mowa w ust. 2a, podatnik jest obowiązany do stosowania zasad przeliczania, o których mowa w ust. 1 lub 2, przez co najmniej 12 kolejnych miesięcy, licząc od miesiąca następującego po miesiącu, w którym zrezygnował z zasad przeliczania, o których mowa w ust. 2a.</a:t>
                      </a:r>
                    </a:p>
                    <a:p>
                      <a:pPr marL="0" indent="0" algn="just">
                        <a:buFontTx/>
                        <a:buNone/>
                      </a:pPr>
                      <a:r>
                        <a:rPr lang="pl-PL" altLang="pl-PL" sz="1550" dirty="0" smtClean="0"/>
                        <a:t>2d. </a:t>
                      </a:r>
                      <a:r>
                        <a:rPr lang="pl-PL" altLang="pl-PL" sz="1550" b="1" dirty="0" smtClean="0"/>
                        <a:t>W przypadku gdy w okresie stosowania zasad przeliczania, o których mowa w ust. 2a, podatnik dokona transakcji niepodlegającej przeliczeniu zgodnie z tymi zasadami, jest on obowiązany do zastosowania dla tej transakcji zasad przeliczania, o których mowa w ust. 1 lub 2.</a:t>
                      </a:r>
                    </a:p>
                    <a:p>
                      <a:pPr marL="0" indent="0" algn="just">
                        <a:buFontTx/>
                        <a:buNone/>
                      </a:pPr>
                      <a:endParaRPr lang="pl-PL" altLang="pl-PL" sz="100" dirty="0" smtClean="0"/>
                    </a:p>
                    <a:p>
                      <a:pPr marL="0" indent="0" algn="just">
                        <a:buFontTx/>
                        <a:buNone/>
                      </a:pPr>
                      <a:r>
                        <a:rPr lang="pl-PL" altLang="pl-PL" sz="1550" dirty="0" smtClean="0"/>
                        <a:t>(na podstawie art. 31a ust. 2a-2d ustawy o podatku od towarów i usług w brzmieniu obowiązującym od 1 stycznia 2021 roku)</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r>
              <a:rPr lang="pl-PL" altLang="pl-PL" sz="2200" spc="-60" dirty="0">
                <a:solidFill>
                  <a:srgbClr val="001D4D"/>
                </a:solidFill>
                <a:latin typeface="Arial" panose="020B0604020202020204" pitchFamily="34" charset="0"/>
                <a:ea typeface="+mj-ea"/>
                <a:cs typeface="Arial" panose="020B0604020202020204" pitchFamily="34" charset="0"/>
              </a:rPr>
              <a:t>SPÓJNE KURSY WALUT W VAT I PODATKACH DOCHODOWYCH</a:t>
            </a:r>
          </a:p>
        </p:txBody>
      </p:sp>
    </p:spTree>
    <p:extLst>
      <p:ext uri="{BB962C8B-B14F-4D97-AF65-F5344CB8AC3E}">
        <p14:creationId xmlns:p14="http://schemas.microsoft.com/office/powerpoint/2010/main" val="4542375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3966444848"/>
              </p:ext>
            </p:extLst>
          </p:nvPr>
        </p:nvGraphicFramePr>
        <p:xfrm>
          <a:off x="1849880" y="818646"/>
          <a:ext cx="6934200" cy="408432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600" dirty="0" smtClean="0">
                          <a:solidFill>
                            <a:srgbClr val="00B050"/>
                          </a:solidFill>
                        </a:rPr>
                        <a:t>Podatnik</a:t>
                      </a:r>
                      <a:r>
                        <a:rPr lang="pl-PL" altLang="pl-PL" sz="1600" dirty="0" smtClean="0"/>
                        <a:t> </a:t>
                      </a:r>
                      <a:r>
                        <a:rPr lang="pl-PL" altLang="pl-PL" sz="1600" dirty="0" smtClean="0">
                          <a:solidFill>
                            <a:srgbClr val="00B050"/>
                          </a:solidFill>
                        </a:rPr>
                        <a:t>XYZ </a:t>
                      </a:r>
                      <a:r>
                        <a:rPr lang="pl-PL" altLang="pl-PL" sz="1600" dirty="0" smtClean="0"/>
                        <a:t>(będący spółką z o.o.) wynajmował w styczniu 2021 roku (usługa najmu została wykonana 31 stycznia 2021 roku) maszynę na rzecz </a:t>
                      </a:r>
                      <a:r>
                        <a:rPr lang="pl-PL" altLang="pl-PL" sz="1600" dirty="0" smtClean="0">
                          <a:solidFill>
                            <a:srgbClr val="0070C0"/>
                          </a:solidFill>
                        </a:rPr>
                        <a:t>nabywcy ABC, </a:t>
                      </a:r>
                      <a:r>
                        <a:rPr lang="pl-PL" altLang="pl-PL" sz="1600" dirty="0" smtClean="0"/>
                        <a:t>co zostało udokumentowane fakturą wystawioną w dniu 9 lutego 2021 roku (termin płatności został ustalony na 15 lutego 2021 roku).</a:t>
                      </a:r>
                      <a:r>
                        <a:rPr lang="pl-PL" altLang="pl-PL" sz="1600" dirty="0" smtClean="0">
                          <a:solidFill>
                            <a:srgbClr val="0070C0"/>
                          </a:solidFill>
                        </a:rPr>
                        <a:t> </a:t>
                      </a:r>
                      <a:r>
                        <a:rPr lang="pl-PL" altLang="pl-PL" sz="1600" dirty="0" smtClean="0"/>
                        <a:t>Faktura została wystawiona w euro.</a:t>
                      </a:r>
                      <a:endParaRPr lang="pl-PL" altLang="pl-PL" sz="1600" dirty="0" smtClean="0">
                        <a:solidFill>
                          <a:srgbClr val="0070C0"/>
                        </a:solidFill>
                      </a:endParaRPr>
                    </a:p>
                    <a:p>
                      <a:pPr marL="0" indent="0" algn="just" eaLnBrk="1" hangingPunct="1">
                        <a:buFontTx/>
                        <a:buNone/>
                        <a:defRPr/>
                      </a:pPr>
                      <a:endParaRPr lang="pl-PL" altLang="pl-PL" sz="600" dirty="0" smtClean="0">
                        <a:solidFill>
                          <a:srgbClr val="0070C0"/>
                        </a:solidFill>
                      </a:endParaRPr>
                    </a:p>
                    <a:p>
                      <a:pPr marL="285750" indent="-285750" algn="just" eaLnBrk="1" hangingPunct="1">
                        <a:buFont typeface="Arial" panose="020B0604020202020204" pitchFamily="34" charset="0"/>
                        <a:buChar char="•"/>
                        <a:defRPr/>
                      </a:pPr>
                      <a:r>
                        <a:rPr lang="pl-PL" altLang="pl-PL" sz="1600" dirty="0" smtClean="0"/>
                        <a:t>Zgodnie z art. 19a ust. 5 pkt 4 lit. b ustawy o podatku od towarów i usług obowiązek podatkowy w VAT powstał 9 lutego 2021 roku.</a:t>
                      </a:r>
                    </a:p>
                    <a:p>
                      <a:pPr marL="285750" indent="-285750" algn="just" eaLnBrk="1" hangingPunct="1">
                        <a:buFont typeface="Arial" panose="020B0604020202020204" pitchFamily="34" charset="0"/>
                        <a:buChar char="•"/>
                        <a:defRPr/>
                      </a:pPr>
                      <a:r>
                        <a:rPr lang="pl-PL" altLang="pl-PL" sz="1600" dirty="0" smtClean="0"/>
                        <a:t>Zgodnie z art. 12 ust. 3a ustawy o podatku dochodowym od osób prawnych obowiązek podatkowy w CIT powstał 31 stycznia 2021 roku.</a:t>
                      </a:r>
                    </a:p>
                    <a:p>
                      <a:pPr algn="just" eaLnBrk="1" hangingPunct="1">
                        <a:defRPr/>
                      </a:pPr>
                      <a:endParaRPr lang="pl-PL" altLang="pl-PL" sz="600" dirty="0" smtClean="0"/>
                    </a:p>
                    <a:p>
                      <a:pPr marL="0" indent="0" algn="just" eaLnBrk="1" hangingPunct="1">
                        <a:buFontTx/>
                        <a:buNone/>
                        <a:defRPr/>
                      </a:pPr>
                      <a:r>
                        <a:rPr lang="pl-PL" altLang="pl-PL" sz="1600" dirty="0" smtClean="0"/>
                        <a:t>Podatnik XYZ </a:t>
                      </a:r>
                      <a:r>
                        <a:rPr lang="pl-PL" altLang="pl-PL" sz="1600" u="sng" dirty="0" smtClean="0"/>
                        <a:t>nie zdecydował się na zastosowanie art. 31a ust. 2a-2d </a:t>
                      </a:r>
                      <a:r>
                        <a:rPr lang="pl-PL" altLang="pl-PL" sz="1600" dirty="0" smtClean="0"/>
                        <a:t>ustawy o podatku od towarów i usług w brzmieniu obowiązującym od 1 stycznia 2021 roku. W związku z powyższym podatnik XYZ:</a:t>
                      </a:r>
                    </a:p>
                    <a:p>
                      <a:pPr marL="285750" indent="-285750" algn="just" eaLnBrk="1" hangingPunct="1">
                        <a:buFont typeface="Arial" panose="020B0604020202020204" pitchFamily="34" charset="0"/>
                        <a:buChar char="•"/>
                        <a:defRPr/>
                      </a:pPr>
                      <a:r>
                        <a:rPr lang="pl-PL" altLang="pl-PL" sz="1600" dirty="0" smtClean="0"/>
                        <a:t>Dokona przeliczenia na cele VAT według średniego kursu NBP z dnia 8 lutego 2021 roku.</a:t>
                      </a:r>
                    </a:p>
                    <a:p>
                      <a:pPr marL="285750" indent="-285750" algn="just" eaLnBrk="1" hangingPunct="1">
                        <a:buFont typeface="Arial" panose="020B0604020202020204" pitchFamily="34" charset="0"/>
                        <a:buChar char="•"/>
                        <a:defRPr/>
                      </a:pPr>
                      <a:r>
                        <a:rPr lang="pl-PL" altLang="pl-PL" sz="1600" dirty="0" smtClean="0"/>
                        <a:t>Dokona przeliczenia na cele CIT według średniego kursu NBP z dnia 29 stycznia 2021 roku.</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19 – WYNAJEM MASZYNY – WARIANT 1</a:t>
            </a:r>
          </a:p>
        </p:txBody>
      </p:sp>
    </p:spTree>
    <p:extLst>
      <p:ext uri="{BB962C8B-B14F-4D97-AF65-F5344CB8AC3E}">
        <p14:creationId xmlns:p14="http://schemas.microsoft.com/office/powerpoint/2010/main" val="40896063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68EB-741D-8F4D-9578-A09D2E646EBE}"/>
              </a:ext>
            </a:extLst>
          </p:cNvPr>
          <p:cNvSpPr>
            <a:spLocks noGrp="1"/>
          </p:cNvSpPr>
          <p:nvPr>
            <p:ph type="title"/>
          </p:nvPr>
        </p:nvSpPr>
        <p:spPr>
          <a:xfrm>
            <a:off x="2514600" y="279850"/>
            <a:ext cx="6172200" cy="814069"/>
          </a:xfrm>
        </p:spPr>
        <p:txBody>
          <a:bodyPr/>
          <a:lstStyle/>
          <a:p>
            <a:pPr marL="0" marR="0" lvl="0" indent="0" algn="l" defTabSz="914400" eaLnBrk="1" fontAlgn="auto" latinLnBrk="0" hangingPunct="1">
              <a:lnSpc>
                <a:spcPct val="115000"/>
              </a:lnSpc>
              <a:spcBef>
                <a:spcPts val="0"/>
              </a:spcBef>
              <a:spcAft>
                <a:spcPts val="1000"/>
              </a:spcAft>
              <a:buClrTx/>
              <a:buSzTx/>
              <a:buFont typeface="Symbol" panose="05050102010706020507" pitchFamily="18" charset="2"/>
              <a:buNone/>
              <a:tabLst/>
              <a:defRPr/>
            </a:pPr>
            <a: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pl-PL" sz="1800" b="0" i="0" u="none" strike="noStrike" kern="0" cap="none" spc="0" normalizeH="0" baseline="0" noProof="0" dirty="0">
                <a:ln>
                  <a:noFill/>
                </a:ln>
                <a:solidFill>
                  <a:srgbClr val="001C4D"/>
                </a:solidFill>
                <a:effectLst/>
                <a:uLnTx/>
                <a:uFillTx/>
                <a:latin typeface="Arial" panose="020B0604020202020204" pitchFamily="34" charset="0"/>
                <a:ea typeface="Calibri" panose="020F0502020204030204" pitchFamily="34" charset="0"/>
                <a:cs typeface="Arial" panose="020B0604020202020204" pitchFamily="34" charset="0"/>
              </a:rPr>
            </a:br>
            <a:endParaRPr lang="pl-PL" sz="2800" dirty="0">
              <a:latin typeface="Arial" panose="020B0604020202020204" pitchFamily="34" charset="0"/>
              <a:cs typeface="Arial" panose="020B0604020202020204" pitchFamily="34" charset="0"/>
            </a:endParaRPr>
          </a:p>
        </p:txBody>
      </p:sp>
      <p:pic>
        <p:nvPicPr>
          <p:cNvPr id="5" name="Obraz 4">
            <a:extLst>
              <a:ext uri="{FF2B5EF4-FFF2-40B4-BE49-F238E27FC236}">
                <a16:creationId xmlns:a16="http://schemas.microsoft.com/office/drawing/2014/main" id="{9A25E95A-BBF8-4917-8097-2AF33EA7A15F}"/>
              </a:ext>
            </a:extLst>
          </p:cNvPr>
          <p:cNvPicPr>
            <a:picLocks noChangeAspect="1"/>
          </p:cNvPicPr>
          <p:nvPr/>
        </p:nvPicPr>
        <p:blipFill>
          <a:blip r:embed="rId3"/>
          <a:stretch>
            <a:fillRect/>
          </a:stretch>
        </p:blipFill>
        <p:spPr>
          <a:xfrm>
            <a:off x="152400" y="4556125"/>
            <a:ext cx="1704975" cy="466725"/>
          </a:xfrm>
          <a:prstGeom prst="rect">
            <a:avLst/>
          </a:prstGeom>
        </p:spPr>
      </p:pic>
      <p:sp>
        <p:nvSpPr>
          <p:cNvPr id="6" name="pole tekstowe 5">
            <a:extLst>
              <a:ext uri="{FF2B5EF4-FFF2-40B4-BE49-F238E27FC236}">
                <a16:creationId xmlns:a16="http://schemas.microsoft.com/office/drawing/2014/main" id="{9D07A597-2590-447B-A257-517A5EA20085}"/>
              </a:ext>
            </a:extLst>
          </p:cNvPr>
          <p:cNvSpPr txBox="1"/>
          <p:nvPr/>
        </p:nvSpPr>
        <p:spPr>
          <a:xfrm>
            <a:off x="2514600" y="1508125"/>
            <a:ext cx="6172200" cy="369332"/>
          </a:xfrm>
          <a:prstGeom prst="rect">
            <a:avLst/>
          </a:prstGeom>
          <a:noFill/>
        </p:spPr>
        <p:txBody>
          <a:bodyPr wrap="square" rtlCol="0">
            <a:spAutoFit/>
          </a:bodyPr>
          <a:lstStyle/>
          <a:p>
            <a:endParaRPr lang="pl-PL" dirty="0"/>
          </a:p>
        </p:txBody>
      </p:sp>
      <p:graphicFrame>
        <p:nvGraphicFramePr>
          <p:cNvPr id="8" name="Tabela 7">
            <a:extLst>
              <a:ext uri="{FF2B5EF4-FFF2-40B4-BE49-F238E27FC236}">
                <a16:creationId xmlns:a16="http://schemas.microsoft.com/office/drawing/2014/main" id="{CA01ED5C-449C-4ECF-B42B-0C77CC715273}"/>
              </a:ext>
            </a:extLst>
          </p:cNvPr>
          <p:cNvGraphicFramePr>
            <a:graphicFrameLocks noGrp="1"/>
          </p:cNvGraphicFramePr>
          <p:nvPr>
            <p:extLst>
              <p:ext uri="{D42A27DB-BD31-4B8C-83A1-F6EECF244321}">
                <p14:modId xmlns:p14="http://schemas.microsoft.com/office/powerpoint/2010/main" val="4190150621"/>
              </p:ext>
            </p:extLst>
          </p:nvPr>
        </p:nvGraphicFramePr>
        <p:xfrm>
          <a:off x="1849880" y="818646"/>
          <a:ext cx="6934200" cy="3901440"/>
        </p:xfrm>
        <a:graphic>
          <a:graphicData uri="http://schemas.openxmlformats.org/drawingml/2006/table">
            <a:tbl>
              <a:tblPr>
                <a:tableStyleId>{5C22544A-7EE6-4342-B048-85BDC9FD1C3A}</a:tableStyleId>
              </a:tblPr>
              <a:tblGrid>
                <a:gridCol w="6934200">
                  <a:extLst>
                    <a:ext uri="{9D8B030D-6E8A-4147-A177-3AD203B41FA5}">
                      <a16:colId xmlns:a16="http://schemas.microsoft.com/office/drawing/2014/main" val="3963533040"/>
                    </a:ext>
                  </a:extLst>
                </a:gridCol>
              </a:tblGrid>
              <a:tr h="3784347">
                <a:tc>
                  <a:txBody>
                    <a:bodyPr/>
                    <a:lstStyle/>
                    <a:p>
                      <a:pPr marL="0" indent="0" algn="just" eaLnBrk="1" hangingPunct="1">
                        <a:buFontTx/>
                        <a:buNone/>
                        <a:defRPr/>
                      </a:pPr>
                      <a:r>
                        <a:rPr lang="pl-PL" altLang="pl-PL" sz="1600" dirty="0" smtClean="0">
                          <a:solidFill>
                            <a:srgbClr val="00B050"/>
                          </a:solidFill>
                        </a:rPr>
                        <a:t>Podatnik</a:t>
                      </a:r>
                      <a:r>
                        <a:rPr lang="pl-PL" altLang="pl-PL" sz="1600" dirty="0" smtClean="0"/>
                        <a:t> </a:t>
                      </a:r>
                      <a:r>
                        <a:rPr lang="pl-PL" altLang="pl-PL" sz="1600" dirty="0" smtClean="0">
                          <a:solidFill>
                            <a:srgbClr val="00B050"/>
                          </a:solidFill>
                        </a:rPr>
                        <a:t>XYZ </a:t>
                      </a:r>
                      <a:r>
                        <a:rPr lang="pl-PL" altLang="pl-PL" sz="1600" dirty="0" smtClean="0"/>
                        <a:t>(będący spółką z o.o.) wynajmował w styczniu 2021 roku (usługa najmu została wykonana 31 stycznia 2021 roku) maszynę na rzecz </a:t>
                      </a:r>
                      <a:r>
                        <a:rPr lang="pl-PL" altLang="pl-PL" sz="1600" dirty="0" smtClean="0">
                          <a:solidFill>
                            <a:srgbClr val="0070C0"/>
                          </a:solidFill>
                        </a:rPr>
                        <a:t>nabywcy ABC, </a:t>
                      </a:r>
                      <a:r>
                        <a:rPr lang="pl-PL" altLang="pl-PL" sz="1600" dirty="0" smtClean="0"/>
                        <a:t>co zostało udokumentowane fakturą wystawioną w dniu 9 lutego 2021 roku (termin płatności został ustalony na 15 lutego 2021 roku).</a:t>
                      </a:r>
                      <a:r>
                        <a:rPr lang="pl-PL" altLang="pl-PL" sz="1600" dirty="0" smtClean="0">
                          <a:solidFill>
                            <a:srgbClr val="0070C0"/>
                          </a:solidFill>
                        </a:rPr>
                        <a:t> </a:t>
                      </a:r>
                      <a:r>
                        <a:rPr lang="pl-PL" altLang="pl-PL" sz="1600" dirty="0" smtClean="0"/>
                        <a:t>Faktura została wystawiona w euro.</a:t>
                      </a:r>
                    </a:p>
                    <a:p>
                      <a:pPr marL="285750" indent="-285750" algn="just" eaLnBrk="1" hangingPunct="1">
                        <a:buFont typeface="Arial" panose="020B0604020202020204" pitchFamily="34" charset="0"/>
                        <a:buChar char="•"/>
                        <a:defRPr/>
                      </a:pPr>
                      <a:endParaRPr lang="pl-PL" altLang="pl-PL" sz="1600" dirty="0" smtClean="0">
                        <a:solidFill>
                          <a:srgbClr val="0070C0"/>
                        </a:solidFill>
                      </a:endParaRPr>
                    </a:p>
                    <a:p>
                      <a:pPr marL="285750" indent="-285750" algn="just" eaLnBrk="1" hangingPunct="1">
                        <a:buFont typeface="Arial" panose="020B0604020202020204" pitchFamily="34" charset="0"/>
                        <a:buChar char="•"/>
                        <a:defRPr/>
                      </a:pPr>
                      <a:r>
                        <a:rPr lang="pl-PL" altLang="pl-PL" sz="1600" dirty="0" smtClean="0"/>
                        <a:t>Zgodnie z art. 19a ust. 5 pkt 4 lit. b ustawy o podatku od towarów i usług obowiązek podatkowy w VAT powstał 9 lutego 2021 roku.</a:t>
                      </a:r>
                    </a:p>
                    <a:p>
                      <a:pPr marL="285750" indent="-285750" algn="just" eaLnBrk="1" hangingPunct="1">
                        <a:buFont typeface="Arial" panose="020B0604020202020204" pitchFamily="34" charset="0"/>
                        <a:buChar char="•"/>
                        <a:defRPr/>
                      </a:pPr>
                      <a:r>
                        <a:rPr lang="pl-PL" altLang="pl-PL" sz="1600" dirty="0" smtClean="0"/>
                        <a:t>Zgodnie z art. 12 ust. 3a ustawy o podatku dochodowym od osób prawnych obowiązek podatkowy w CIT powstał 31 stycznia 2021 roku.</a:t>
                      </a:r>
                    </a:p>
                    <a:p>
                      <a:pPr algn="just" eaLnBrk="1" hangingPunct="1">
                        <a:defRPr/>
                      </a:pPr>
                      <a:endParaRPr lang="pl-PL" altLang="pl-PL" sz="1600" dirty="0" smtClean="0"/>
                    </a:p>
                    <a:p>
                      <a:pPr marL="0" indent="0" algn="just" eaLnBrk="1" hangingPunct="1">
                        <a:buFontTx/>
                        <a:buNone/>
                        <a:defRPr/>
                      </a:pPr>
                      <a:r>
                        <a:rPr lang="pl-PL" altLang="pl-PL" sz="1600" dirty="0" smtClean="0"/>
                        <a:t>Podatnik XYZ </a:t>
                      </a:r>
                      <a:r>
                        <a:rPr lang="pl-PL" altLang="pl-PL" sz="1600" u="sng" dirty="0" smtClean="0"/>
                        <a:t>zdecydował się na zastosowanie art. 31a ust. 2a-2d </a:t>
                      </a:r>
                      <a:r>
                        <a:rPr lang="pl-PL" altLang="pl-PL" sz="1600" dirty="0" smtClean="0"/>
                        <a:t>ustawy o podatku od towarów i usług w brzmieniu obowiązującym od 1 stycznia 2021 roku. W związku z powyższym podatnik XYZ:</a:t>
                      </a:r>
                    </a:p>
                    <a:p>
                      <a:pPr marL="285750" indent="-285750" algn="just" eaLnBrk="1" hangingPunct="1">
                        <a:buFont typeface="Arial" panose="020B0604020202020204" pitchFamily="34" charset="0"/>
                        <a:buChar char="•"/>
                        <a:defRPr/>
                      </a:pPr>
                      <a:r>
                        <a:rPr lang="pl-PL" altLang="pl-PL" sz="1600" dirty="0" smtClean="0"/>
                        <a:t>Dokona przeliczenia na cele VAT i CIT według średniego kursu NBP z dnia 29 stycznia 2021 roku.</a:t>
                      </a:r>
                    </a:p>
                  </a:txBody>
                  <a:tcPr marL="89535" marR="89535" marT="0" marB="0"/>
                </a:tc>
                <a:extLst>
                  <a:ext uri="{0D108BD9-81ED-4DB2-BD59-A6C34878D82A}">
                    <a16:rowId xmlns:a16="http://schemas.microsoft.com/office/drawing/2014/main" val="2835967611"/>
                  </a:ext>
                </a:extLst>
              </a:tr>
            </a:tbl>
          </a:graphicData>
        </a:graphic>
      </p:graphicFrame>
      <p:sp>
        <p:nvSpPr>
          <p:cNvPr id="3" name="Prostokąt 2"/>
          <p:cNvSpPr/>
          <p:nvPr/>
        </p:nvSpPr>
        <p:spPr>
          <a:xfrm>
            <a:off x="148652" y="255231"/>
            <a:ext cx="8991600" cy="430887"/>
          </a:xfrm>
          <a:prstGeom prst="rect">
            <a:avLst/>
          </a:prstGeom>
        </p:spPr>
        <p:txBody>
          <a:bodyPr wrap="square">
            <a:spAutoFit/>
          </a:bodyPr>
          <a:lstStyle/>
          <a:p>
            <a:pPr algn="ctr">
              <a:defRPr/>
            </a:pPr>
            <a:r>
              <a:rPr lang="pl-PL" altLang="pl-PL" sz="2200" spc="-60" dirty="0">
                <a:solidFill>
                  <a:srgbClr val="001D4D"/>
                </a:solidFill>
                <a:latin typeface="Arial" panose="020B0604020202020204" pitchFamily="34" charset="0"/>
                <a:ea typeface="+mj-ea"/>
                <a:cs typeface="Arial" panose="020B0604020202020204" pitchFamily="34" charset="0"/>
              </a:rPr>
              <a:t>PRZYKŁAD 20 – WYNAJEM MASZYNY – WARIANT 2</a:t>
            </a:r>
          </a:p>
        </p:txBody>
      </p:sp>
    </p:spTree>
    <p:extLst>
      <p:ext uri="{BB962C8B-B14F-4D97-AF65-F5344CB8AC3E}">
        <p14:creationId xmlns:p14="http://schemas.microsoft.com/office/powerpoint/2010/main" val="288174449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9FA4BADB-5B32-492C-BCC1-9E9408FCDC99}"/>
              </a:ext>
            </a:extLst>
          </p:cNvPr>
          <p:cNvPicPr>
            <a:picLocks noChangeAspect="1"/>
          </p:cNvPicPr>
          <p:nvPr/>
        </p:nvPicPr>
        <p:blipFill>
          <a:blip r:embed="rId2"/>
          <a:stretch>
            <a:fillRect/>
          </a:stretch>
        </p:blipFill>
        <p:spPr>
          <a:xfrm>
            <a:off x="2007051" y="288925"/>
            <a:ext cx="6797629" cy="4383404"/>
          </a:xfrm>
          <a:prstGeom prst="rect">
            <a:avLst/>
          </a:prstGeom>
        </p:spPr>
      </p:pic>
      <p:pic>
        <p:nvPicPr>
          <p:cNvPr id="8" name="Obraz 7">
            <a:extLst>
              <a:ext uri="{FF2B5EF4-FFF2-40B4-BE49-F238E27FC236}">
                <a16:creationId xmlns:a16="http://schemas.microsoft.com/office/drawing/2014/main" id="{27DC100F-A60D-4678-8E4E-15337B974150}"/>
              </a:ext>
            </a:extLst>
          </p:cNvPr>
          <p:cNvPicPr>
            <a:picLocks noChangeAspect="1"/>
          </p:cNvPicPr>
          <p:nvPr/>
        </p:nvPicPr>
        <p:blipFill>
          <a:blip r:embed="rId3"/>
          <a:stretch>
            <a:fillRect/>
          </a:stretch>
        </p:blipFill>
        <p:spPr>
          <a:xfrm>
            <a:off x="152400" y="4556125"/>
            <a:ext cx="1704975" cy="466725"/>
          </a:xfrm>
          <a:prstGeom prst="rect">
            <a:avLst/>
          </a:prstGeom>
        </p:spPr>
      </p:pic>
      <p:pic>
        <p:nvPicPr>
          <p:cNvPr id="7" name="Obraz 6">
            <a:extLst>
              <a:ext uri="{FF2B5EF4-FFF2-40B4-BE49-F238E27FC236}">
                <a16:creationId xmlns:a16="http://schemas.microsoft.com/office/drawing/2014/main" id="{ECFCA89D-B5AA-4293-9A54-EF6C61F1BB97}"/>
              </a:ext>
            </a:extLst>
          </p:cNvPr>
          <p:cNvPicPr>
            <a:picLocks noChangeAspect="1"/>
          </p:cNvPicPr>
          <p:nvPr/>
        </p:nvPicPr>
        <p:blipFill>
          <a:blip r:embed="rId4"/>
          <a:stretch>
            <a:fillRect/>
          </a:stretch>
        </p:blipFill>
        <p:spPr>
          <a:xfrm>
            <a:off x="2007051" y="288925"/>
            <a:ext cx="3966411" cy="1796941"/>
          </a:xfrm>
          <a:prstGeom prst="rect">
            <a:avLst/>
          </a:prstGeom>
        </p:spPr>
      </p:pic>
      <p:sp>
        <p:nvSpPr>
          <p:cNvPr id="10" name="pole tekstowe 9">
            <a:extLst>
              <a:ext uri="{FF2B5EF4-FFF2-40B4-BE49-F238E27FC236}">
                <a16:creationId xmlns:a16="http://schemas.microsoft.com/office/drawing/2014/main" id="{4ED39CFD-B524-4239-A356-C9FC7227F655}"/>
              </a:ext>
            </a:extLst>
          </p:cNvPr>
          <p:cNvSpPr txBox="1"/>
          <p:nvPr/>
        </p:nvSpPr>
        <p:spPr>
          <a:xfrm>
            <a:off x="1600200" y="822325"/>
            <a:ext cx="4648200" cy="1070037"/>
          </a:xfrm>
          <a:prstGeom prst="rect">
            <a:avLst/>
          </a:prstGeom>
          <a:noFill/>
        </p:spPr>
        <p:txBody>
          <a:bodyPr wrap="square">
            <a:spAutoFit/>
          </a:bodyPr>
          <a:lstStyle/>
          <a:p>
            <a:pPr marL="90170" algn="ctr">
              <a:lnSpc>
                <a:spcPct val="115000"/>
              </a:lnSpc>
              <a:spcAft>
                <a:spcPts val="1000"/>
              </a:spcAft>
            </a:pPr>
            <a:r>
              <a:rPr lang="pl-PL" sz="2800" dirty="0" smtClean="0">
                <a:solidFill>
                  <a:schemeClr val="tx2">
                    <a:lumMod val="75000"/>
                  </a:schemeClr>
                </a:solidFill>
                <a:ea typeface="Calibri" panose="020F0502020204030204" pitchFamily="34" charset="0"/>
                <a:cs typeface="Times New Roman" panose="02020603050405020304" pitchFamily="18" charset="0"/>
              </a:rPr>
              <a:t>Dziękuję </a:t>
            </a:r>
            <a:r>
              <a:rPr lang="pl-PL" sz="2800" dirty="0">
                <a:solidFill>
                  <a:schemeClr val="tx2">
                    <a:lumMod val="75000"/>
                  </a:schemeClr>
                </a:solidFill>
                <a:ea typeface="Calibri" panose="020F0502020204030204" pitchFamily="34" charset="0"/>
                <a:cs typeface="Times New Roman" panose="02020603050405020304" pitchFamily="18" charset="0"/>
              </a:rPr>
              <a:t>za uwagę</a:t>
            </a:r>
          </a:p>
          <a:p>
            <a:pPr marL="90170" algn="ctr">
              <a:lnSpc>
                <a:spcPct val="115000"/>
              </a:lnSpc>
              <a:spcAft>
                <a:spcPts val="1000"/>
              </a:spcAft>
            </a:pPr>
            <a:endParaRPr lang="pl-PL" sz="2000" dirty="0">
              <a:solidFill>
                <a:schemeClr val="tx2">
                  <a:lumMod val="75000"/>
                </a:schemeClr>
              </a:solidFill>
              <a:effectLst/>
              <a:ea typeface="Calibri" panose="020F0502020204030204" pitchFamily="34" charset="0"/>
              <a:cs typeface="Times New Roman" panose="02020603050405020304" pitchFamily="18" charset="0"/>
            </a:endParaRPr>
          </a:p>
        </p:txBody>
      </p:sp>
      <p:sp>
        <p:nvSpPr>
          <p:cNvPr id="12" name="object 8">
            <a:extLst>
              <a:ext uri="{FF2B5EF4-FFF2-40B4-BE49-F238E27FC236}">
                <a16:creationId xmlns:a16="http://schemas.microsoft.com/office/drawing/2014/main" id="{56EFE734-7996-4DA5-9BD3-BB0ED5085E0C}"/>
              </a:ext>
            </a:extLst>
          </p:cNvPr>
          <p:cNvSpPr/>
          <p:nvPr/>
        </p:nvSpPr>
        <p:spPr>
          <a:xfrm flipV="1">
            <a:off x="2405901" y="920695"/>
            <a:ext cx="3168709" cy="533400"/>
          </a:xfrm>
          <a:custGeom>
            <a:avLst/>
            <a:gdLst/>
            <a:ahLst/>
            <a:cxnLst/>
            <a:rect l="l" t="t" r="r" b="b"/>
            <a:pathLst>
              <a:path w="767714">
                <a:moveTo>
                  <a:pt x="0" y="0"/>
                </a:moveTo>
                <a:lnTo>
                  <a:pt x="767181" y="0"/>
                </a:lnTo>
              </a:path>
            </a:pathLst>
          </a:custGeom>
          <a:ln w="23482">
            <a:solidFill>
              <a:srgbClr val="FFFFFF"/>
            </a:solidFill>
          </a:ln>
        </p:spPr>
        <p:txBody>
          <a:bodyPr wrap="square" lIns="0" tIns="0" rIns="0" bIns="0" rtlCol="0"/>
          <a:lstStyle/>
          <a:p>
            <a:endParaRPr/>
          </a:p>
        </p:txBody>
      </p:sp>
    </p:spTree>
    <p:extLst>
      <p:ext uri="{BB962C8B-B14F-4D97-AF65-F5344CB8AC3E}">
        <p14:creationId xmlns:p14="http://schemas.microsoft.com/office/powerpoint/2010/main" val="1076171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1167</TotalTime>
  <Words>4264</Words>
  <Application>Microsoft Office PowerPoint</Application>
  <PresentationFormat>Niestandardowy</PresentationFormat>
  <Paragraphs>529</Paragraphs>
  <Slides>53</Slides>
  <Notes>50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53</vt:i4>
      </vt:variant>
    </vt:vector>
  </HeadingPairs>
  <TitlesOfParts>
    <vt:vector size="59" baseType="lpstr">
      <vt:lpstr>Arial</vt:lpstr>
      <vt:lpstr>Calibri</vt:lpstr>
      <vt:lpstr>Montserrat-Medium</vt:lpstr>
      <vt:lpstr>Symbol</vt:lpstr>
      <vt:lpstr>Times New Roman</vt:lpstr>
      <vt:lpstr>Office Theme</vt:lpstr>
      <vt:lpstr>Prezentacja programu PowerPoint</vt:lpstr>
      <vt:lpstr>Agenda godz. 11.30-12.30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Agnieszka Gajewska</dc:creator>
  <cp:lastModifiedBy>Maciek</cp:lastModifiedBy>
  <cp:revision>166</cp:revision>
  <cp:lastPrinted>2021-02-16T14:22:45Z</cp:lastPrinted>
  <dcterms:created xsi:type="dcterms:W3CDTF">2018-04-06T11:24:05Z</dcterms:created>
  <dcterms:modified xsi:type="dcterms:W3CDTF">2021-02-16T18:29:16Z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2018-04-06T00:00:00Z</vt:filetime>
  </property>
  <property fmtid="{D5CDD505-2E9C-101B-9397-08002B2CF9AE}" pid="3" name="Creator">
    <vt:lpwstr>Adobe InDesign CC 13.1 (Macintosh)</vt:lpwstr>
  </property>
  <property fmtid="{D5CDD505-2E9C-101B-9397-08002B2CF9AE}" pid="4" name="LastSaved">
    <vt:filetime>2018-04-06T00:00:00Z</vt:filetime>
  </property>
</Properties>
</file>