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60" r:id="rId1"/>
  </p:sldMasterIdLst>
  <p:notesMasterIdLst>
    <p:notesMasterId r:id="rId52"/>
  </p:notesMasterIdLst>
  <p:handoutMasterIdLst>
    <p:handoutMasterId r:id="rId53"/>
  </p:handoutMasterIdLst>
  <p:sldIdLst>
    <p:sldId id="256" r:id="rId2"/>
    <p:sldId id="1840" r:id="rId3"/>
    <p:sldId id="1730" r:id="rId4"/>
    <p:sldId id="1628" r:id="rId5"/>
    <p:sldId id="1629" r:id="rId6"/>
    <p:sldId id="1818" r:id="rId7"/>
    <p:sldId id="1809" r:id="rId8"/>
    <p:sldId id="1810" r:id="rId9"/>
    <p:sldId id="1811" r:id="rId10"/>
    <p:sldId id="1841" r:id="rId11"/>
    <p:sldId id="1812" r:id="rId12"/>
    <p:sldId id="1821" r:id="rId13"/>
    <p:sldId id="1820" r:id="rId14"/>
    <p:sldId id="1814" r:id="rId15"/>
    <p:sldId id="1817" r:id="rId16"/>
    <p:sldId id="1807" r:id="rId17"/>
    <p:sldId id="1816" r:id="rId18"/>
    <p:sldId id="1631" r:id="rId19"/>
    <p:sldId id="1797" r:id="rId20"/>
    <p:sldId id="1799" r:id="rId21"/>
    <p:sldId id="1655" r:id="rId22"/>
    <p:sldId id="1735" r:id="rId23"/>
    <p:sldId id="1831" r:id="rId24"/>
    <p:sldId id="1832" r:id="rId25"/>
    <p:sldId id="1830" r:id="rId26"/>
    <p:sldId id="1711" r:id="rId27"/>
    <p:sldId id="1657" r:id="rId28"/>
    <p:sldId id="1723" r:id="rId29"/>
    <p:sldId id="1803" r:id="rId30"/>
    <p:sldId id="1738" r:id="rId31"/>
    <p:sldId id="1658" r:id="rId32"/>
    <p:sldId id="1782" r:id="rId33"/>
    <p:sldId id="1659" r:id="rId34"/>
    <p:sldId id="1786" r:id="rId35"/>
    <p:sldId id="1740" r:id="rId36"/>
    <p:sldId id="1743" r:id="rId37"/>
    <p:sldId id="1833" r:id="rId38"/>
    <p:sldId id="1824" r:id="rId39"/>
    <p:sldId id="1825" r:id="rId40"/>
    <p:sldId id="1829" r:id="rId41"/>
    <p:sldId id="1836" r:id="rId42"/>
    <p:sldId id="1827" r:id="rId43"/>
    <p:sldId id="1828" r:id="rId44"/>
    <p:sldId id="1838" r:id="rId45"/>
    <p:sldId id="1724" r:id="rId46"/>
    <p:sldId id="1744" r:id="rId47"/>
    <p:sldId id="1745" r:id="rId48"/>
    <p:sldId id="1790" r:id="rId49"/>
    <p:sldId id="1837" r:id="rId50"/>
    <p:sldId id="1839" r:id="rId51"/>
  </p:sldIdLst>
  <p:sldSz cx="9144000" cy="6858000" type="screen4x3"/>
  <p:notesSz cx="7104063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El+Grt8jsSrkK9bUKJugg==" hashData="ZT0vPtOQ50cRGMB58zwCyrZ3SKX0XNp0ZicbkVvC7M+gZndkiBQ9t48bZ2LUgDr/hwPtI4bEzOkBXK0riTOjG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5C2A"/>
    <a:srgbClr val="FFFF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1" autoAdjust="0"/>
    <p:restoredTop sz="93542" autoAdjust="0"/>
  </p:normalViewPr>
  <p:slideViewPr>
    <p:cSldViewPr>
      <p:cViewPr varScale="1">
        <p:scale>
          <a:sx n="68" d="100"/>
          <a:sy n="68" d="100"/>
        </p:scale>
        <p:origin x="12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8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8" d="100"/>
        <a:sy n="118" d="100"/>
      </p:scale>
      <p:origin x="0" y="-4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038" cy="511320"/>
          </a:xfrm>
          <a:prstGeom prst="rect">
            <a:avLst/>
          </a:prstGeom>
        </p:spPr>
        <p:txBody>
          <a:bodyPr vert="horz" lIns="95317" tIns="47659" rIns="95317" bIns="47659" rtlCol="0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4355" y="1"/>
            <a:ext cx="3078037" cy="511320"/>
          </a:xfrm>
          <a:prstGeom prst="rect">
            <a:avLst/>
          </a:prstGeom>
        </p:spPr>
        <p:txBody>
          <a:bodyPr vert="horz" lIns="95317" tIns="47659" rIns="95317" bIns="47659" rtlCol="0"/>
          <a:lstStyle>
            <a:lvl1pPr algn="r">
              <a:defRPr sz="1300"/>
            </a:lvl1pPr>
          </a:lstStyle>
          <a:p>
            <a:fld id="{44505EFA-4E9B-4709-956B-A67B2E480AAC}" type="datetimeFigureOut">
              <a:rPr lang="pl-PL" smtClean="0"/>
              <a:t>2020-12-22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721650"/>
            <a:ext cx="3078038" cy="511319"/>
          </a:xfrm>
          <a:prstGeom prst="rect">
            <a:avLst/>
          </a:prstGeom>
        </p:spPr>
        <p:txBody>
          <a:bodyPr vert="horz" lIns="95317" tIns="47659" rIns="95317" bIns="47659" rtlCol="0" anchor="b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4355" y="9721650"/>
            <a:ext cx="3078037" cy="511319"/>
          </a:xfrm>
          <a:prstGeom prst="rect">
            <a:avLst/>
          </a:prstGeom>
        </p:spPr>
        <p:txBody>
          <a:bodyPr vert="horz" lIns="95317" tIns="47659" rIns="95317" bIns="47659" rtlCol="0" anchor="b"/>
          <a:lstStyle>
            <a:lvl1pPr algn="r">
              <a:defRPr sz="1300"/>
            </a:lvl1pPr>
          </a:lstStyle>
          <a:p>
            <a:fld id="{911D3F94-7F41-49E0-8D9A-BA15DD2E050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416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3078427" cy="511730"/>
          </a:xfrm>
          <a:prstGeom prst="rect">
            <a:avLst/>
          </a:prstGeom>
        </p:spPr>
        <p:txBody>
          <a:bodyPr vert="horz" lIns="95018" tIns="47509" rIns="95018" bIns="47509" rtlCol="0"/>
          <a:lstStyle>
            <a:lvl1pPr algn="l">
              <a:defRPr sz="1300">
                <a:latin typeface="Tahoma" panose="020B060403050404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995" y="5"/>
            <a:ext cx="3078427" cy="511730"/>
          </a:xfrm>
          <a:prstGeom prst="rect">
            <a:avLst/>
          </a:prstGeom>
        </p:spPr>
        <p:txBody>
          <a:bodyPr vert="horz" lIns="95018" tIns="47509" rIns="95018" bIns="47509" rtlCol="0"/>
          <a:lstStyle>
            <a:lvl1pPr algn="r">
              <a:defRPr sz="1300">
                <a:latin typeface="Tahoma" panose="020B0604030504040204" pitchFamily="34" charset="0"/>
              </a:defRPr>
            </a:lvl1pPr>
          </a:lstStyle>
          <a:p>
            <a:fld id="{309A5200-C87A-482E-84AB-AD462D85C12B}" type="datetimeFigureOut">
              <a:rPr lang="pl-PL" smtClean="0"/>
              <a:pPr/>
              <a:t>2020-12-22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71525"/>
            <a:ext cx="51133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18" tIns="47509" rIns="95018" bIns="47509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408" y="4861445"/>
            <a:ext cx="5683250" cy="4605575"/>
          </a:xfrm>
          <a:prstGeom prst="rect">
            <a:avLst/>
          </a:prstGeom>
        </p:spPr>
        <p:txBody>
          <a:bodyPr vert="horz" lIns="95018" tIns="47509" rIns="95018" bIns="47509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3" y="9721111"/>
            <a:ext cx="3078427" cy="511730"/>
          </a:xfrm>
          <a:prstGeom prst="rect">
            <a:avLst/>
          </a:prstGeom>
        </p:spPr>
        <p:txBody>
          <a:bodyPr vert="horz" lIns="95018" tIns="47509" rIns="95018" bIns="47509" rtlCol="0" anchor="b"/>
          <a:lstStyle>
            <a:lvl1pPr algn="l">
              <a:defRPr sz="1300">
                <a:latin typeface="Tahoma" panose="020B060403050404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995" y="9721111"/>
            <a:ext cx="3078427" cy="511730"/>
          </a:xfrm>
          <a:prstGeom prst="rect">
            <a:avLst/>
          </a:prstGeom>
        </p:spPr>
        <p:txBody>
          <a:bodyPr vert="horz" lIns="95018" tIns="47509" rIns="95018" bIns="47509" rtlCol="0" anchor="b"/>
          <a:lstStyle>
            <a:lvl1pPr algn="r">
              <a:defRPr sz="1300">
                <a:latin typeface="Tahoma" panose="020B0604030504040204" pitchFamily="34" charset="0"/>
              </a:defRPr>
            </a:lvl1pPr>
          </a:lstStyle>
          <a:p>
            <a:fld id="{48E38938-16E7-4269-B175-8BE58B957F8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0132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38938-16E7-4269-B175-8BE58B957F83}" type="slidenum">
              <a:rPr lang="pl-PL" smtClean="0"/>
              <a:pPr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731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38938-16E7-4269-B175-8BE58B957F83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46860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38938-16E7-4269-B175-8BE58B957F83}" type="slidenum">
              <a:rPr lang="pl-PL" smtClean="0"/>
              <a:pPr/>
              <a:t>26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6519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6540-8093-48C2-8A2D-F83BF445A402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0B5D0-F46A-47C7-B49A-D994932D1C18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C2387-BD84-4638-ADEC-05F629435D35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E60E-6140-45C9-8DBF-CC45BB72302F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EE35-562B-4071-AD36-CDD6ABE016BD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309-0C62-4DA8-B12F-878B23249CFD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F21C-B021-42D0-98CB-C96EAA7B9E02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F4C-13BA-4A61-A410-F425973E93CE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A9BF-079C-4B45-881F-6573B32F88F1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92880-ACA4-4414-82CC-1BD8BEBB3143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6309-3503-40AB-BBCD-7D184C26FF2D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3000" t="92000" r="79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6F65-8A0F-4852-BC63-1218DB89607B}" type="datetime1">
              <a:rPr lang="pl-PL" smtClean="0"/>
              <a:t>2020-12-22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FD966-B728-44F8-AA8A-713FAFD7DF2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4000" t="4000" r="69000" b="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7504" y="1797968"/>
            <a:ext cx="9029304" cy="1804913"/>
          </a:xfrm>
        </p:spPr>
        <p:txBody>
          <a:bodyPr>
            <a:noAutofit/>
          </a:bodyPr>
          <a:lstStyle/>
          <a:p>
            <a:br>
              <a:rPr lang="pl-PL" sz="3200" b="1" dirty="0"/>
            </a:br>
            <a:br>
              <a:rPr lang="pl-PL" sz="3200" b="1" dirty="0"/>
            </a:br>
            <a:r>
              <a:rPr lang="pl-PL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 księgowy powinien wiedzieć</a:t>
            </a:r>
            <a:br>
              <a:rPr lang="pl-PL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estońskim CIT ? </a:t>
            </a:r>
            <a:br>
              <a:rPr lang="pl-PL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051067" y="401654"/>
            <a:ext cx="3085742" cy="723090"/>
          </a:xfrm>
        </p:spPr>
        <p:txBody>
          <a:bodyPr>
            <a:normAutofit/>
          </a:bodyPr>
          <a:lstStyle/>
          <a:p>
            <a:pPr algn="l"/>
            <a:endParaRPr lang="pl-PL" sz="1400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</a:t>
            </a:fld>
            <a:endParaRPr lang="pl-PL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907703" y="4869181"/>
            <a:ext cx="6854335" cy="107721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r"/>
            <a:endParaRPr lang="pl-PL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r"/>
            <a:endParaRPr lang="pl-PL" sz="16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r"/>
            <a:r>
              <a:rPr lang="pl-PL" sz="1600">
                <a:latin typeface="Tahoma" pitchFamily="34" charset="0"/>
                <a:ea typeface="Tahoma" pitchFamily="34" charset="0"/>
                <a:cs typeface="Tahoma" pitchFamily="34" charset="0"/>
              </a:rPr>
              <a:t>Bożena </a:t>
            </a:r>
            <a:r>
              <a:rPr lang="pl-PL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Nowicka, doradca podatkowy nr wpisu 02980 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r"/>
            <a:r>
              <a:rPr lang="pl-PL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DORADCA Zespół Doradców Finansowo-Księgowych Sp. z o.o. w Lublinie</a:t>
            </a:r>
          </a:p>
        </p:txBody>
      </p:sp>
      <p:cxnSp>
        <p:nvCxnSpPr>
          <p:cNvPr id="11" name="Łącznik prosty 10"/>
          <p:cNvCxnSpPr/>
          <p:nvPr/>
        </p:nvCxnSpPr>
        <p:spPr bwMode="auto">
          <a:xfrm>
            <a:off x="334338" y="6237312"/>
            <a:ext cx="846094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8" name="Prostokąt 7"/>
          <p:cNvSpPr/>
          <p:nvPr/>
        </p:nvSpPr>
        <p:spPr>
          <a:xfrm>
            <a:off x="-7192" y="170080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sz="2400" b="1" dirty="0">
              <a:latin typeface="Tahoma" panose="020B0604030504040204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4016" y="120905"/>
            <a:ext cx="8892480" cy="998984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Tematyka wystąpienia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30178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251520" y="1119889"/>
            <a:ext cx="8568952" cy="511742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2200" dirty="0"/>
              <a:t>Rozliczenie podatku CIT za rok poprzedzającym przystąpienie do estońskiego systemu.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200" dirty="0"/>
              <a:t>Obowiązek prowadzenia ksiąg w sposób umożliwiający prawidłowe ustalenie wysokości należnego podatku </a:t>
            </a:r>
            <a:br>
              <a:rPr lang="pl-PL" sz="2200" dirty="0"/>
            </a:br>
            <a:r>
              <a:rPr lang="pl-PL" sz="2200" dirty="0"/>
              <a:t>w odniesieniu do poszczególnych kategorii dochodów.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200" dirty="0"/>
              <a:t>Zasady opodatkowania wybranych kategorii dochodów.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200" dirty="0"/>
              <a:t>Obowiązki informacyjne oraz sprawozdawcze w zakresie ukrytych zysków.</a:t>
            </a:r>
            <a:r>
              <a:rPr lang="pl-PL" sz="2200" dirty="0">
                <a:solidFill>
                  <a:srgbClr val="333333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endParaRPr lang="pl-PL" sz="2200" dirty="0">
              <a:solidFill>
                <a:srgbClr val="333333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pl-PL" sz="2200" b="1" dirty="0"/>
              <a:t>Ustawa </a:t>
            </a:r>
            <a:r>
              <a:rPr lang="pl-PL" sz="2200" b="1" i="0" dirty="0">
                <a:effectLst/>
              </a:rPr>
              <a:t>z dnia 28 listopada 2020 r. o zmianie ustawy </a:t>
            </a:r>
            <a:br>
              <a:rPr lang="pl-PL" sz="2200" b="1" i="0" dirty="0">
                <a:effectLst/>
              </a:rPr>
            </a:br>
            <a:r>
              <a:rPr lang="pl-PL" sz="2200" b="1" i="0" dirty="0">
                <a:effectLst/>
              </a:rPr>
              <a:t>o podatku dochodowym od osób prawnych </a:t>
            </a:r>
            <a:br>
              <a:rPr lang="pl-PL" sz="2200" b="1" i="0" dirty="0">
                <a:effectLst/>
              </a:rPr>
            </a:br>
            <a:r>
              <a:rPr lang="pl-PL" sz="2200" b="1" i="0" dirty="0">
                <a:effectLst/>
              </a:rPr>
              <a:t>oraz niektórych innych ustaw </a:t>
            </a:r>
            <a:r>
              <a:rPr lang="pl-PL" sz="2000" i="0" dirty="0">
                <a:effectLst/>
              </a:rPr>
              <a:t>(Dz.U.2020.2122)</a:t>
            </a:r>
            <a:endParaRPr lang="pl-PL" sz="2000" dirty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pl-PL" sz="2200" b="1" dirty="0"/>
          </a:p>
          <a:p>
            <a:pPr marL="0" indent="0" algn="ctr">
              <a:lnSpc>
                <a:spcPct val="120000"/>
              </a:lnSpc>
              <a:buNone/>
            </a:pPr>
            <a:endParaRPr lang="pl-PL" sz="2200" b="1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125BA1-C7AD-42E5-AF7A-90D40FEA1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17" y="255786"/>
            <a:ext cx="8928992" cy="782787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Główne zasady estońskiego CIT</a:t>
            </a:r>
            <a:endParaRPr lang="pl-PL" sz="28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E4A02D-702A-47CC-A6D5-8AC308733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56937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l-PL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Estoński CIT to dobrowolny system opodatkowania spółek kapitałowych – zwany w ustawie o podatku dochodowym od osób prawnych </a:t>
            </a:r>
            <a:r>
              <a:rPr lang="pl-PL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RYCZAŁTEM od dochodów spółek kapitałowych (rozdział 6b art.28c.-28t)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l-PL" sz="3500" dirty="0"/>
              <a:t>Podatek, co do zasady, będzie się należał</a:t>
            </a:r>
            <a:r>
              <a:rPr lang="pl-PL" sz="3500" b="1" dirty="0">
                <a:solidFill>
                  <a:srgbClr val="FF0000"/>
                </a:solidFill>
              </a:rPr>
              <a:t> </a:t>
            </a:r>
            <a:r>
              <a:rPr lang="pl-PL" sz="3500" b="1" u="sng" dirty="0">
                <a:solidFill>
                  <a:srgbClr val="FF0000"/>
                </a:solidFill>
              </a:rPr>
              <a:t>od tej części zysku</a:t>
            </a:r>
            <a:r>
              <a:rPr lang="pl-PL" sz="3500" b="1" dirty="0">
                <a:solidFill>
                  <a:srgbClr val="FF0000"/>
                </a:solidFill>
              </a:rPr>
              <a:t>, która przeznaczona zostanie do wypłaty dla udziałowca </a:t>
            </a:r>
            <a:r>
              <a:rPr lang="pl-PL" sz="3500" dirty="0"/>
              <a:t>lub na pokrycie straty z okresu sprzed opodatkowania ryczałtem.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l-PL" sz="3500" dirty="0"/>
              <a:t>Podatnik </a:t>
            </a:r>
            <a:r>
              <a:rPr lang="pl-PL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prowadzi księgi rachunkowe i ustala zysk bilansowy zgodnie z przepisami ustawy o rachunkowości.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l-PL" sz="3500" dirty="0"/>
              <a:t>Pojawiają się jednak w tym systemie nowe kategorie dochodów, stanowiące również przedmiot opodatkowania m.in.: tzw. </a:t>
            </a:r>
            <a:r>
              <a:rPr lang="pl-PL" sz="3500" b="1" dirty="0">
                <a:solidFill>
                  <a:srgbClr val="FF0000"/>
                </a:solidFill>
              </a:rPr>
              <a:t>ukryte zyski oraz wydatki niezwiązane z działalnością gospodarczą</a:t>
            </a:r>
            <a:r>
              <a:rPr lang="pl-PL" sz="3500" dirty="0">
                <a:solidFill>
                  <a:srgbClr val="FF0000"/>
                </a:solidFill>
              </a:rPr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A10623C-0CB8-41AB-8273-9C3AA7B1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69606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08" y="0"/>
            <a:ext cx="8856984" cy="1052736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Główne zasady estońskiego CIT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507342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l-PL" sz="2000" dirty="0"/>
              <a:t>W nowym modelu opodatkowania </a:t>
            </a:r>
            <a:r>
              <a:rPr lang="pl-PL" sz="2000" b="1" dirty="0">
                <a:solidFill>
                  <a:srgbClr val="FF0000"/>
                </a:solidFill>
              </a:rPr>
              <a:t>nie będziemy ustalać już takich kategorii jak: </a:t>
            </a:r>
            <a:r>
              <a:rPr lang="pl-PL" sz="2000" dirty="0"/>
              <a:t>„przychody podatkowe”, „przychody niepodatkowe”, „koszty podatkowe”, „koszty niestanowiące kosztów podatkowych”; nie liczymy zaliczek na podatek.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    Z uzasadnienia projektu do zmian: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Opodatkowanie ryczałtem oznacza znaczącą zmianę dotychczasowych zasad rozliczeń podatnika.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Odchodzi się od podejścia polegającego na opodatkowaniu dochodu rozumianego jako różnica między przychodami i kosztami uzyskania przychodu (z uwzględnieniem odliczeń od podstawy opodatkowania) </a:t>
            </a:r>
            <a:r>
              <a:rPr lang="pl-PL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 rzecz nałożenia podatku na wypłaty zysku dla wspólnika. </a:t>
            </a: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Zatem, inaczej niż dotychczas, podstawa opodatkowania jest oparta na wyniku, wynikającym z prawa bilansowego. </a:t>
            </a:r>
            <a:endPara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4212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36525"/>
            <a:ext cx="8928992" cy="916211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Główne zasady estońskiego CIT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908720"/>
            <a:ext cx="8291264" cy="500141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l-PL" sz="2200" dirty="0"/>
              <a:t>Aby korzystać z nowego modelu opodatkowania podatnik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musi ponosić wymagane kwotowo nakłady (na środki trwałe lub na wynagrodzenia dla pracowników)</a:t>
            </a:r>
            <a:r>
              <a:rPr lang="pl-PL" sz="2200" dirty="0"/>
              <a:t>, </a:t>
            </a:r>
            <a:br>
              <a:rPr lang="pl-PL" sz="2200" dirty="0"/>
            </a:br>
            <a:r>
              <a:rPr lang="pl-PL" sz="2200" dirty="0"/>
              <a:t>w przeciwnym wypadku traci prawa do opodatkowania w tym systemie.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200" dirty="0"/>
              <a:t>Stawki podatku:</a:t>
            </a:r>
          </a:p>
          <a:p>
            <a:pPr>
              <a:buFontTx/>
              <a:buChar char="-"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15%</a:t>
            </a:r>
            <a:r>
              <a:rPr lang="pl-PL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pl-PL" sz="2200" dirty="0"/>
              <a:t>dla małego podatnika, </a:t>
            </a:r>
          </a:p>
          <a:p>
            <a:pPr>
              <a:buFontTx/>
              <a:buChar char="-"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 -</a:t>
            </a:r>
            <a:r>
              <a:rPr lang="pl-PL" sz="2200" dirty="0"/>
              <a:t> dla pozostałych podmiotów, o przychodach do kwoty nieprzekraczającej </a:t>
            </a:r>
            <a:r>
              <a:rPr lang="pl-PL" sz="2200" b="1" dirty="0"/>
              <a:t>100 mln zł brutto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Przewidziano możliwość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odliczenie od podatku PIT przy opodatkowaniu dywidendy (dla wspólnika), </a:t>
            </a: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części podatku CIT zapłaconego przez Spółkę od wypracowanego zysku tak, aby zminimalizować podwójne opodatkowanie </a:t>
            </a:r>
            <a:b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(PIT i CIT).</a:t>
            </a:r>
            <a:r>
              <a:rPr lang="pl-PL" sz="2200" dirty="0"/>
              <a:t>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9478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1152128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Rozliczenie podatku CIT za rok poprzedzający przystąpienia do estońskiego systemu (art. 7aa)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244184"/>
            <a:ext cx="8363272" cy="4737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/>
              <a:t>Podatnik, który wybrał opodatkowanie ryczałtem od dochodów spółek kapitałowych,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 obowiązany w rozliczeniu roku podatkowego poprzedzającego pierwszy rok opodatkowania ryczałte</a:t>
            </a:r>
            <a:r>
              <a:rPr lang="pl-PL" sz="2000" b="1" dirty="0"/>
              <a:t>m </a:t>
            </a:r>
            <a:r>
              <a:rPr lang="pl-PL" sz="2200" b="1" u="sng" dirty="0">
                <a:solidFill>
                  <a:srgbClr val="C00000"/>
                </a:solidFill>
              </a:rPr>
              <a:t>zaliczyć do przychodów, </a:t>
            </a:r>
            <a:r>
              <a:rPr lang="pl-PL" sz="2200" b="1" dirty="0">
                <a:solidFill>
                  <a:srgbClr val="C00000"/>
                </a:solidFill>
              </a:rPr>
              <a:t>o których mowa w art. 12 ust. 1: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/>
              <a:t>przychody uwzględnione</a:t>
            </a:r>
            <a:r>
              <a:rPr lang="pl-PL" sz="2000" dirty="0"/>
              <a:t>, zgodnie z ustawą o rachunkowości, </a:t>
            </a:r>
            <a:br>
              <a:rPr lang="pl-PL" sz="2000" dirty="0"/>
            </a:br>
            <a:r>
              <a:rPr lang="pl-PL" sz="2000" dirty="0"/>
              <a:t>w wyniku finansowym netto podatnika za lata podatkowe poprzedzające pierwszy rok stosowania opodatkowania ryczałtem, </a:t>
            </a:r>
            <a:r>
              <a:rPr lang="pl-PL" sz="2000" b="1" dirty="0"/>
              <a:t>jeżeli nie zostały zaliczone dotychczas do przychodów na podstawie art. 12 ust. 1, </a:t>
            </a:r>
          </a:p>
          <a:p>
            <a:pPr marL="0" indent="0">
              <a:buNone/>
            </a:pPr>
            <a:r>
              <a:rPr lang="pl-PL" sz="2000" dirty="0"/>
              <a:t>oraz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/>
              <a:t>koszty zaliczone do kosztów uzyskania </a:t>
            </a:r>
            <a:r>
              <a:rPr lang="pl-PL" sz="2000" dirty="0"/>
              <a:t>przychodów na podstawie art. 15 ust. 1 w latach podatkowych poprzedzających pierwszy rok stosowania tego opodatkowania, jeżeli nie zostały uwzględnione dotychczas w wyniku finansowym netto podatnika zgodnie z ustawą o rachunkowości.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3971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080120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Rozliczenie podatku CIT za rok poprzedzający przystąpienia do estońskiego systemu (art.7aa)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196752"/>
            <a:ext cx="8352928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/>
              <a:t>Podatnik, który wybrał opodatkowanie ryczałtem od dochodów spółek kapitałowych,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 obowiązany w rozliczeniu roku podatkowego, poprzedzającego pierwszy rok opodatkowania ryczałtem, </a:t>
            </a:r>
            <a:r>
              <a:rPr lang="pl-PL" sz="2200" b="1" u="sng" dirty="0">
                <a:solidFill>
                  <a:srgbClr val="C00000"/>
                </a:solidFill>
              </a:rPr>
              <a:t>zaliczyć do kosztów uzyskania przychodów</a:t>
            </a:r>
            <a:r>
              <a:rPr lang="pl-PL" sz="2200" b="1" dirty="0">
                <a:solidFill>
                  <a:srgbClr val="C00000"/>
                </a:solidFill>
              </a:rPr>
              <a:t>, o których mowa w art. 15 ust. 1: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/>
              <a:t>przychody zaliczone </a:t>
            </a:r>
            <a:r>
              <a:rPr lang="pl-PL" sz="2000" dirty="0"/>
              <a:t>do przychodów na podstawie art. 12 ust. 1 </a:t>
            </a:r>
            <a:br>
              <a:rPr lang="pl-PL" sz="2000" dirty="0"/>
            </a:br>
            <a:r>
              <a:rPr lang="pl-PL" sz="2000" dirty="0"/>
              <a:t>w latach poprzedzających pierwszy rok stosowania tego opodatkowania, jeżeli nie zostały uwzględnione dotychczas w wyniku finansowym netto podatnika zgodnie z ustawą o rachunkowości,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r>
              <a:rPr lang="pl-PL" sz="2000" b="1" u="sng" dirty="0"/>
              <a:t>oraz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/>
              <a:t>koszty uwzględnione</a:t>
            </a:r>
            <a:r>
              <a:rPr lang="pl-PL" sz="2000" dirty="0"/>
              <a:t>, zgodnie z ustawą o rachunkowości, </a:t>
            </a:r>
            <a:br>
              <a:rPr lang="pl-PL" sz="2000" dirty="0"/>
            </a:br>
            <a:r>
              <a:rPr lang="pl-PL" sz="2000" dirty="0"/>
              <a:t>w wyniku finansowym netto podatnika za lata podatkowe poprzedzające pierwszy rok stosowania tego opodatkowania, jeżeli nie zostały zaliczone dotychczas do kosztów uzyskania przychodów, na podstawie art. 15 ust. 1.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227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A57409-691C-4BDC-9D55-BE96FF01C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36526"/>
            <a:ext cx="8507288" cy="1262088"/>
          </a:xfrm>
        </p:spPr>
        <p:txBody>
          <a:bodyPr>
            <a:noAutofit/>
          </a:bodyPr>
          <a:lstStyle/>
          <a:p>
            <a:br>
              <a:rPr lang="pl-PL" sz="2400" b="1" dirty="0">
                <a:solidFill>
                  <a:srgbClr val="00B050"/>
                </a:solidFill>
              </a:rPr>
            </a:br>
            <a:r>
              <a:rPr lang="pl-PL" sz="2400" b="1" dirty="0">
                <a:solidFill>
                  <a:srgbClr val="00B050"/>
                </a:solidFill>
              </a:rPr>
              <a:t>Przykład – </a:t>
            </a: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Podatnik decyduje się na przystąpienie do estońskiego CIT od 1 stycznia 2021 r.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1E1CCE-1854-4546-80D6-7B32F0CF5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94755"/>
            <a:ext cx="8435280" cy="48574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2400" dirty="0"/>
              <a:t>Wówczas, s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porządzając zeznanie podatkowe CIT-8 za 2020 r., </a:t>
            </a:r>
            <a:r>
              <a:rPr lang="pl-PL" sz="2400" b="1" dirty="0"/>
              <a:t>do kwoty przychodów podatkowych ustalonych „standardowo” musi doliczyć dodatkowo</a:t>
            </a:r>
            <a:r>
              <a:rPr lang="pl-PL" sz="2400" dirty="0"/>
              <a:t>:</a:t>
            </a:r>
            <a:br>
              <a:rPr lang="pl-PL" sz="2400" dirty="0"/>
            </a:br>
            <a:endParaRPr lang="pl-PL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dirty="0"/>
              <a:t>przychody</a:t>
            </a:r>
            <a:r>
              <a:rPr lang="pl-PL" sz="2400" dirty="0"/>
              <a:t> uwzględnione w wyniku finansowym netto w latach wcześniejszych, jeżeli dotychczas przychody te nie stanowiły przychodów podatkowych na podstawie art. 12 ust. 1, </a:t>
            </a:r>
          </a:p>
          <a:p>
            <a:pPr marL="0" indent="0">
              <a:buNone/>
            </a:pPr>
            <a:r>
              <a:rPr lang="pl-PL" sz="2400" dirty="0"/>
              <a:t>oraz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dirty="0"/>
              <a:t>koszty </a:t>
            </a:r>
            <a:r>
              <a:rPr lang="pl-PL" sz="2400" dirty="0"/>
              <a:t>zaliczone do kosztów uzyskania przychodów na podstawie art. 15 ust. 1, jeżeli koszty takie nie zostały uwzględnione dotychczas w wyniku finansowym netto.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sz="2400" dirty="0"/>
          </a:p>
          <a:p>
            <a:pPr marL="0" indent="0">
              <a:buNone/>
            </a:pPr>
            <a:r>
              <a:rPr lang="pl-PL" sz="2400" b="1" dirty="0">
                <a:solidFill>
                  <a:srgbClr val="FF0000"/>
                </a:solidFill>
              </a:rPr>
              <a:t>Uwaga! </a:t>
            </a:r>
            <a:r>
              <a:rPr lang="pl-PL" sz="2400" dirty="0">
                <a:solidFill>
                  <a:srgbClr val="FF0000"/>
                </a:solidFill>
              </a:rPr>
              <a:t>Chodzi tutaj o takie przychody i koszty, które mogą stanowić odpowiednio – przychód lub koszt w świetle ustawy </a:t>
            </a:r>
            <a:br>
              <a:rPr lang="pl-PL" sz="2400" dirty="0">
                <a:solidFill>
                  <a:srgbClr val="FF0000"/>
                </a:solidFill>
              </a:rPr>
            </a:br>
            <a:r>
              <a:rPr lang="pl-PL" sz="2400" dirty="0">
                <a:solidFill>
                  <a:srgbClr val="FF0000"/>
                </a:solidFill>
              </a:rPr>
              <a:t>o CIT.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F4344D8-523F-4D89-A81E-21F0B00D4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1032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A54E1D-938B-48D5-A11D-5CF2689BC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6" y="102469"/>
            <a:ext cx="8712968" cy="936104"/>
          </a:xfrm>
        </p:spPr>
        <p:txBody>
          <a:bodyPr>
            <a:noAutofit/>
          </a:bodyPr>
          <a:lstStyle/>
          <a:p>
            <a:br>
              <a:rPr lang="pl-PL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Przykład </a:t>
            </a: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Podatnik decyduje się na przystąpienie do estońskiego CIT od 1 stycznia 2021r.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DB94F9-25B2-4AE0-B298-9CC841764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492941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Wówczas, sporządzając zeznanie podatkowe CIT-8 za 2020 r., </a:t>
            </a:r>
            <a:r>
              <a:rPr lang="pl-P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kwoty „standardowo” ustalonych kosztów podatkowych </a:t>
            </a:r>
            <a:r>
              <a:rPr lang="pl-PL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podatnik dodatkowo dolicza:</a:t>
            </a:r>
            <a:br>
              <a:rPr lang="pl-PL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600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2600" b="1" dirty="0"/>
              <a:t>przychody </a:t>
            </a:r>
            <a:r>
              <a:rPr lang="pl-PL" sz="2600" dirty="0"/>
              <a:t>zaliczone do przychodów na podstawie art. 12 ust. 1, jeżeli przychody te nie zostały uwzględnione dotychczas w wyniku finansowym netto podatnika zgodnie z ustawą o rachunkowości,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600" dirty="0"/>
              <a:t> </a:t>
            </a:r>
            <a:r>
              <a:rPr lang="pl-PL" sz="2600" b="1" u="sng" dirty="0"/>
              <a:t>oraz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2600" b="1" dirty="0"/>
              <a:t>koszty </a:t>
            </a:r>
            <a:r>
              <a:rPr lang="pl-PL" sz="2600" dirty="0"/>
              <a:t>uwzględnione w wyniku finansowym podatnika, jeżeli koszty te nie zostały dotychczas zaliczone dotychczas do kosztów uzyskania przychodów, na podstawie art. 15 ust. 1.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pl-PL" sz="2400" dirty="0"/>
          </a:p>
          <a:p>
            <a:pPr marL="0" indent="0">
              <a:lnSpc>
                <a:spcPct val="120000"/>
              </a:lnSpc>
              <a:buNone/>
            </a:pPr>
            <a:r>
              <a:rPr lang="pl-PL" sz="2400" b="1" dirty="0">
                <a:solidFill>
                  <a:srgbClr val="FF0000"/>
                </a:solidFill>
              </a:rPr>
              <a:t>Uwaga! </a:t>
            </a:r>
            <a:r>
              <a:rPr lang="pl-PL" sz="2400" dirty="0">
                <a:solidFill>
                  <a:srgbClr val="FF0000"/>
                </a:solidFill>
              </a:rPr>
              <a:t>Chodzi tutaj o takie przychody i koszty, które mogą stanowić odpowiednio – przychód lub koszt w świetle ustawy o CIT.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pl-PL" sz="2400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3614F4A-3B29-4758-A2C5-B95D3A568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56358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C8AF76-AB9C-4142-815B-F93420F7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Cytat. Z projektu objaśnień </a:t>
            </a:r>
            <a:r>
              <a:rPr lang="pl-PL" sz="24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MF zakresie </a:t>
            </a: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Ryczałtu od dochodów spółek kapitałowych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1713A4-A206-42E5-A1A2-BDD35C76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02" y="1628800"/>
            <a:ext cx="8797393" cy="452570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2200" dirty="0"/>
              <a:t>„Podatnik w zeznaniu składanym za rok podatkowy poprzedzający pierwszy rok opodatkowania ryczałtem od dochodów spółek kapitałowych zobligowany jest zatem do dodatkowego uwzględnienia w przychodach podatkowych przychody dotychczas wyłącznie rachunkowe oraz koszty dotychczas wyłącznie podatkowe, natomiast w kosztach uzyskania przychodów przychody dotychczas wyłącznie podatkowe oraz koszty dotychczas wyłącznie rachunkowe, jeżeli w okresie rozliczenia ryczałtem nastąpi odpowiednie rozpoznanie tych korygowanych w korekcie wstępnej przychodów i kosztów, na podstawie przepisów o rachunkowości”.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65AB8A9-2B9D-4835-87E9-4EF7B6975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598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1" y="136525"/>
            <a:ext cx="8784978" cy="772195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Przykład I – zwiększenie przychodów do CIT</a:t>
            </a:r>
            <a:endParaRPr lang="pl-PL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08720"/>
            <a:ext cx="8352928" cy="54331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dirty="0"/>
              <a:t>Za 2020 r. spółka ustaliła przychody podatkowe oraz koszty uzyskania przychodów, </a:t>
            </a:r>
            <a:r>
              <a:rPr lang="pl-PL" sz="1600" b="1" dirty="0"/>
              <a:t>zgodnie z dotychczas obowiązującymi ją przepisami ustawy o podatku dochodowym od osób prawnych, </a:t>
            </a:r>
            <a:r>
              <a:rPr lang="pl-PL" sz="1600" dirty="0"/>
              <a:t>w poniższej wysokości: </a:t>
            </a:r>
          </a:p>
          <a:p>
            <a:pPr marL="0" indent="0">
              <a:buNone/>
            </a:pPr>
            <a:r>
              <a:rPr lang="pl-PL" sz="1600" dirty="0"/>
              <a:t>Przychody podatkowe – 10.250.000 zł </a:t>
            </a:r>
          </a:p>
          <a:p>
            <a:pPr marL="0" indent="0">
              <a:buNone/>
            </a:pPr>
            <a:r>
              <a:rPr lang="pl-PL" sz="1600" dirty="0"/>
              <a:t>Koszty uzyskania przychodów – 9.100.000 zł </a:t>
            </a:r>
          </a:p>
          <a:p>
            <a:pPr marL="0" indent="0">
              <a:buNone/>
            </a:pPr>
            <a:r>
              <a:rPr lang="pl-PL" sz="1600" dirty="0"/>
              <a:t>Dochód podatkowy – 1.150.000 zł</a:t>
            </a:r>
          </a:p>
          <a:p>
            <a:pPr marL="0" indent="0">
              <a:lnSpc>
                <a:spcPct val="120000"/>
              </a:lnSpc>
              <a:buNone/>
            </a:pPr>
            <a:endParaRPr lang="pl-PL" sz="1800" dirty="0"/>
          </a:p>
          <a:p>
            <a:pPr marL="0" indent="0">
              <a:lnSpc>
                <a:spcPct val="120000"/>
              </a:lnSpc>
              <a:buNone/>
            </a:pPr>
            <a:r>
              <a:rPr lang="pl-PL" sz="1800" dirty="0"/>
              <a:t>Jednocześnie </a:t>
            </a:r>
            <a:r>
              <a:rPr lang="pl-PL" sz="1800" b="1" dirty="0"/>
              <a:t>w wyniku finansowym tej spółki, ustalonym za 2020 r.,</a:t>
            </a:r>
            <a:r>
              <a:rPr lang="pl-PL" sz="1800" b="1" dirty="0">
                <a:solidFill>
                  <a:srgbClr val="FF0000"/>
                </a:solidFill>
              </a:rPr>
              <a:t> zostały uwzględnione naliczone </a:t>
            </a:r>
            <a:r>
              <a:rPr lang="pl-PL" sz="1800" dirty="0"/>
              <a:t>(lecz dotychczas niezapłacone) </a:t>
            </a:r>
            <a:r>
              <a:rPr lang="pl-PL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odsetki </a:t>
            </a:r>
            <a:r>
              <a:rPr lang="pl-PL" sz="1800" b="1" dirty="0">
                <a:solidFill>
                  <a:srgbClr val="FF0000"/>
                </a:solidFill>
              </a:rPr>
              <a:t>od pożyczki w kwocie </a:t>
            </a:r>
            <a:r>
              <a:rPr lang="pl-PL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25.000 zł </a:t>
            </a:r>
            <a:r>
              <a:rPr lang="pl-PL" sz="1800" u="sng" dirty="0"/>
              <a:t>oraz</a:t>
            </a:r>
            <a:r>
              <a:rPr lang="pl-PL" sz="1800" dirty="0"/>
              <a:t> </a:t>
            </a:r>
            <a:r>
              <a:rPr lang="pl-PL" sz="1800" b="1" dirty="0">
                <a:solidFill>
                  <a:srgbClr val="FF0000"/>
                </a:solidFill>
              </a:rPr>
              <a:t>odsetki naliczone kontrahentom za zwłokę </a:t>
            </a:r>
            <a:r>
              <a:rPr lang="pl-PL" sz="1800" dirty="0"/>
              <a:t>(ale nieotrzymane jeszcze) </a:t>
            </a:r>
            <a:r>
              <a:rPr lang="pl-PL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kwocie </a:t>
            </a:r>
            <a:r>
              <a:rPr lang="pl-PL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8.500 zł.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1800" dirty="0"/>
              <a:t>W zeznaniu podatkowym (CIT-8) spółka będzie zobowiązana wykazać </a:t>
            </a:r>
            <a:r>
              <a:rPr lang="pl-PL" sz="1800" b="1" dirty="0"/>
              <a:t>przychody w kwocie </a:t>
            </a:r>
            <a:r>
              <a:rPr lang="pl-PL" sz="1800" b="1" dirty="0">
                <a:solidFill>
                  <a:srgbClr val="C00000"/>
                </a:solidFill>
              </a:rPr>
              <a:t>10.283.500 zł</a:t>
            </a:r>
            <a:r>
              <a:rPr lang="pl-PL" sz="1800" b="1" dirty="0">
                <a:solidFill>
                  <a:srgbClr val="FF0000"/>
                </a:solidFill>
              </a:rPr>
              <a:t>,</a:t>
            </a:r>
            <a:r>
              <a:rPr lang="pl-PL" sz="1800" b="1" dirty="0"/>
              <a:t> tj. powiększone o kwotę </a:t>
            </a:r>
            <a:r>
              <a:rPr lang="pl-PL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33.500 zł</a:t>
            </a:r>
            <a:r>
              <a:rPr lang="pl-PL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pl-PL" sz="1800" dirty="0"/>
              <a:t> </a:t>
            </a:r>
            <a:r>
              <a:rPr lang="pl-PL" sz="1800" b="1" dirty="0"/>
              <a:t>ponieważ są to wielkości już uwzględnione w wyniku finansowym roku poprzedzającego rok przystąpienia do estońskiego CIT, ale niezaliczone dotychczas do przychodów podatkowych.</a:t>
            </a:r>
          </a:p>
          <a:p>
            <a:pPr marL="0" indent="0">
              <a:lnSpc>
                <a:spcPct val="120000"/>
              </a:lnSpc>
              <a:buNone/>
            </a:pPr>
            <a:endParaRPr lang="pl-PL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</a:pPr>
            <a:endParaRPr lang="pl-PL" sz="16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49676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8507A3-ACA0-46C5-B669-713D10C74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36525"/>
            <a:ext cx="8579296" cy="830041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Przykład II – zwiększenie przychodów do CIT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850BF0-43EE-4866-AA73-64913711E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7" y="1009305"/>
            <a:ext cx="8229600" cy="540454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6800" dirty="0"/>
              <a:t>Za 2020 r. spółka ustaliła przychody podatkowe oraz koszty uzyskania przychodów, </a:t>
            </a:r>
            <a:r>
              <a:rPr lang="pl-PL" sz="6800" b="1" dirty="0"/>
              <a:t>zgodnie z dotychczas obowiązującymi ją przepisami ustawy o podatku dochodowym od osób prawnych, </a:t>
            </a:r>
            <a:r>
              <a:rPr lang="pl-PL" sz="6800" dirty="0"/>
              <a:t>w poniższych wysokości: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pl-PL" sz="6800" dirty="0"/>
              <a:t>Przychody podatkowe – 10.250.000 zł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pl-PL" sz="6800" dirty="0"/>
              <a:t>Koszty uzyskania przychodów – 9.100.000 zł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pl-PL" sz="6800" dirty="0"/>
              <a:t>Dochód podatkowy – 1.150.000 zł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6800" dirty="0"/>
              <a:t>Spółka w 2020 r. poniosła koszty </a:t>
            </a:r>
            <a:r>
              <a:rPr lang="pl-PL" sz="6800" b="1" dirty="0">
                <a:solidFill>
                  <a:srgbClr val="C00000"/>
                </a:solidFill>
              </a:rPr>
              <a:t>remontu budynku w kwocie 230.000 zł</a:t>
            </a:r>
            <a:r>
              <a:rPr lang="pl-PL" sz="6800" dirty="0"/>
              <a:t>. Koszty te zostały w całości uznane za koszt uzyskania przychodów w dacie ich poniesienia. </a:t>
            </a:r>
            <a:r>
              <a:rPr lang="pl-PL" sz="6800" b="1" dirty="0">
                <a:solidFill>
                  <a:srgbClr val="C00000"/>
                </a:solidFill>
              </a:rPr>
              <a:t>Natomiast dla celów bilansowych spółka rozlicza te koszty </a:t>
            </a:r>
            <a:br>
              <a:rPr lang="pl-PL" sz="6800" b="1" dirty="0">
                <a:solidFill>
                  <a:srgbClr val="C00000"/>
                </a:solidFill>
              </a:rPr>
            </a:br>
            <a:r>
              <a:rPr lang="pl-PL" sz="6800" b="1" dirty="0">
                <a:solidFill>
                  <a:srgbClr val="C00000"/>
                </a:solidFill>
              </a:rPr>
              <a:t>w czasie</a:t>
            </a:r>
            <a:r>
              <a:rPr lang="pl-PL" sz="6800" dirty="0"/>
              <a:t>, z uwagi na ich istotną dla wyniku finansowego wysokość. Kwota kosztów remontu </a:t>
            </a:r>
            <a:r>
              <a:rPr lang="pl-PL" sz="6800" b="1" dirty="0">
                <a:solidFill>
                  <a:srgbClr val="C00000"/>
                </a:solidFill>
              </a:rPr>
              <a:t>pozostała do rozliczenia na lata następne wynosi 200.000 zł</a:t>
            </a:r>
            <a:r>
              <a:rPr lang="pl-PL" sz="6800" b="1" dirty="0"/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6800" dirty="0"/>
              <a:t>W przykładzie tym, w zeznaniu podatkowym (CIT-8) składanym za 2020 r., spółka będzie musiała wykazać </a:t>
            </a:r>
            <a:r>
              <a:rPr lang="pl-PL" sz="6800" b="1" dirty="0">
                <a:solidFill>
                  <a:srgbClr val="C00000"/>
                </a:solidFill>
              </a:rPr>
              <a:t>przychody podatkowe w kwocie 10.450.000 zł</a:t>
            </a:r>
            <a:r>
              <a:rPr lang="pl-PL" sz="6800" dirty="0"/>
              <a:t>, tj. </a:t>
            </a:r>
            <a:r>
              <a:rPr lang="pl-PL" sz="6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powiększone o kwotę 200.000 zł</a:t>
            </a:r>
            <a:r>
              <a:rPr lang="pl-PL" sz="6800" dirty="0"/>
              <a:t>, jako </a:t>
            </a:r>
            <a:r>
              <a:rPr lang="pl-PL" sz="6800" b="1" dirty="0"/>
              <a:t>że jest to kwota, która została zaliczona już do kosztów uzyskania przychodów w latach podatkowych poprzedzających rok stosowania tego opodatkowania, ale nie została uwzględniona dotychczas w wyniku finansowym netto podatnika zgodnie z ustawą o rachunkowości.</a:t>
            </a:r>
          </a:p>
          <a:p>
            <a:pPr marL="0" indent="0">
              <a:lnSpc>
                <a:spcPct val="120000"/>
              </a:lnSpc>
              <a:buNone/>
            </a:pPr>
            <a:endParaRPr lang="pl-PL" sz="6400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91E6F50-B2D9-4448-B30F-FBCA647D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4587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3D8228-8EB4-4E51-BC9E-A83A3B5E7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36525"/>
            <a:ext cx="8363272" cy="916211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Przykład III  – zwiększenie kosztów do CIT 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3FE860-BCE2-4D79-863B-831FE6FE0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147248" cy="50734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2000" dirty="0"/>
              <a:t>Za 2020 r. spółka ustaliła przychody podatkowe oraz koszty uzyskania przychodów, </a:t>
            </a:r>
            <a:r>
              <a:rPr lang="pl-PL" sz="2000" b="1" dirty="0"/>
              <a:t>zgodnie z dotychczas obowiązującymi ją przepisami ustawy o podatku dochodowym od osób prawnych, </a:t>
            </a:r>
            <a:r>
              <a:rPr lang="pl-PL" sz="2000" dirty="0"/>
              <a:t>w poniższej wysokości: </a:t>
            </a:r>
          </a:p>
          <a:p>
            <a:pPr marL="0" indent="0">
              <a:buNone/>
            </a:pPr>
            <a:r>
              <a:rPr lang="pl-PL" sz="2000" dirty="0"/>
              <a:t>Przychody podatkowe – 10.250.000 zł </a:t>
            </a:r>
          </a:p>
          <a:p>
            <a:pPr marL="0" indent="0">
              <a:buNone/>
            </a:pPr>
            <a:r>
              <a:rPr lang="pl-PL" sz="2000" dirty="0"/>
              <a:t>Koszty uzyskania przychodów – 9.100.000 zł </a:t>
            </a:r>
          </a:p>
          <a:p>
            <a:pPr marL="0" indent="0">
              <a:buNone/>
            </a:pPr>
            <a:r>
              <a:rPr lang="pl-PL" sz="2000" dirty="0"/>
              <a:t>Dochód podatkowy – 1.150.000 zł.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b="1" dirty="0"/>
              <a:t>W wyniku finansowym za 2020 rok zostały uwzględnione </a:t>
            </a:r>
            <a:r>
              <a:rPr lang="pl-PL" sz="2000" dirty="0"/>
              <a:t>również </a:t>
            </a:r>
            <a:r>
              <a:rPr lang="pl-PL" sz="2000" b="1" dirty="0">
                <a:solidFill>
                  <a:srgbClr val="FF0000"/>
                </a:solidFill>
              </a:rPr>
              <a:t>składki na ubezpieczenia społeczne w kwocie 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35.000 zł </a:t>
            </a:r>
            <a:r>
              <a:rPr lang="pl-PL" sz="2000" b="1" dirty="0">
                <a:solidFill>
                  <a:srgbClr val="FF0000"/>
                </a:solidFill>
              </a:rPr>
              <a:t>od wynagrodzeń pracowników </a:t>
            </a:r>
            <a:r>
              <a:rPr lang="pl-PL" sz="2000" b="1" dirty="0"/>
              <a:t>należnych za miesiące listopad i grudzień 2020 r.</a:t>
            </a:r>
            <a:r>
              <a:rPr lang="pl-PL" sz="2000" dirty="0"/>
              <a:t> Wynagrodzenia zostały wypłacone terminowo, zgodnie z obowiązującymi pracodawcę przepisami prawa pracy, tj. do dnia 5. następnego miesiąca za miesiąc poprzedni. </a:t>
            </a:r>
            <a:r>
              <a:rPr lang="pl-PL" sz="2000" b="1" dirty="0"/>
              <a:t>Składki zostaną uregulowane terminowo do ZUS odpowiednio w styczniu i lutym 2021 r</a:t>
            </a:r>
            <a:r>
              <a:rPr lang="pl-PL" sz="2000" dirty="0"/>
              <a:t>. 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/>
              <a:t>W zakresie kosztów uzyskania przychodów za 2020 r. spółka będzie musiała wykazać koszty w kwocie:</a:t>
            </a:r>
            <a:r>
              <a:rPr lang="pl-PL" sz="2000" dirty="0">
                <a:solidFill>
                  <a:srgbClr val="FF0000"/>
                </a:solidFill>
              </a:rPr>
              <a:t> </a:t>
            </a:r>
            <a:r>
              <a:rPr lang="pl-PL" sz="2000" b="1" dirty="0">
                <a:solidFill>
                  <a:srgbClr val="FF0000"/>
                </a:solidFill>
              </a:rPr>
              <a:t>9.135.000 zł</a:t>
            </a:r>
            <a:r>
              <a:rPr lang="pl-PL" sz="2000" b="1" dirty="0"/>
              <a:t>, tj. koszty powiększone o </a:t>
            </a:r>
            <a:r>
              <a:rPr lang="pl-PL" sz="2000" b="1" dirty="0">
                <a:solidFill>
                  <a:srgbClr val="FF0000"/>
                </a:solidFill>
              </a:rPr>
              <a:t>35.000 zł</a:t>
            </a:r>
            <a:r>
              <a:rPr lang="pl-PL" sz="2000" b="1" dirty="0"/>
              <a:t>, ponieważ są to wielkości uwzględnione w wyniku finansowym netto podatnika za rok poprzedzający pierwszy rok stosowania tego opodatkowania, ale nie zostały one zaliczone dotychczas do kosztów uzyskania przychodów.</a:t>
            </a:r>
          </a:p>
          <a:p>
            <a:pPr marL="0" indent="0">
              <a:buNone/>
            </a:pPr>
            <a:endParaRPr lang="pl-PL" sz="2000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66E544C-C2D5-406F-8C1B-219185D0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7743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720080"/>
          </a:xfrm>
        </p:spPr>
        <p:txBody>
          <a:bodyPr>
            <a:normAutofit fontScale="90000"/>
          </a:bodyPr>
          <a:lstStyle/>
          <a:p>
            <a:br>
              <a:rPr lang="pl-PL" sz="2700" b="1" dirty="0">
                <a:solidFill>
                  <a:srgbClr val="00B050"/>
                </a:solidFill>
              </a:rPr>
            </a:br>
            <a:r>
              <a:rPr lang="pl-PL" sz="27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Przykład IV – zwiększenie kosztów do CIT</a:t>
            </a:r>
            <a:br>
              <a:rPr lang="pl-PL" sz="2700" dirty="0"/>
            </a:br>
            <a:endParaRPr lang="pl-PL" sz="27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908720"/>
            <a:ext cx="8291264" cy="512900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dirty="0"/>
              <a:t> </a:t>
            </a:r>
            <a:r>
              <a:rPr lang="pl-PL" sz="6800" dirty="0"/>
              <a:t>Za 2020 r. spółka ustaliła przychody podatkowe oraz koszty uzyskania przychodów, </a:t>
            </a:r>
            <a:r>
              <a:rPr lang="pl-PL" sz="6800" b="1" dirty="0"/>
              <a:t>zgodnie z dotychczas obowiązującymi ją przepisami ustawy o podatku dochodowym od osób prawnych, </a:t>
            </a:r>
            <a:r>
              <a:rPr lang="pl-PL" sz="6800" dirty="0"/>
              <a:t>w poniższych wysokości:.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pl-PL" sz="6800" dirty="0"/>
              <a:t>Przychody podatkowe – 10.250.000 zł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pl-PL" sz="6800" dirty="0"/>
              <a:t>Koszty uzyskania przychodów – 9.100.000 zł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pl-PL" sz="6800" dirty="0"/>
              <a:t>Dochód podatkowy – 1.150.000 zł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6800" dirty="0"/>
              <a:t>Jednocześnie, </a:t>
            </a:r>
            <a:r>
              <a:rPr lang="pl-PL" sz="6800" b="1" dirty="0">
                <a:solidFill>
                  <a:srgbClr val="C00000"/>
                </a:solidFill>
              </a:rPr>
              <a:t>w wyżej wskazanych przychodach podatkowych </a:t>
            </a:r>
            <a:r>
              <a:rPr lang="pl-PL" sz="6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 uwzględniona kwota 35.000 zł, </a:t>
            </a:r>
            <a:r>
              <a:rPr lang="pl-PL" sz="6800" dirty="0"/>
              <a:t>którą spółka otrzymała od kontrahenta na poczet usługi,</a:t>
            </a:r>
            <a:r>
              <a:rPr lang="pl-PL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która zostanie zrealizowana dopiero w 2021 r</a:t>
            </a:r>
            <a:r>
              <a:rPr lang="pl-PL" sz="6800" dirty="0"/>
              <a:t>.</a:t>
            </a:r>
            <a:r>
              <a:rPr lang="pl-PL" sz="6800" dirty="0">
                <a:solidFill>
                  <a:srgbClr val="FF0000"/>
                </a:solidFill>
              </a:rPr>
              <a:t> </a:t>
            </a:r>
            <a:r>
              <a:rPr lang="pl-PL" sz="6800" b="1" dirty="0">
                <a:solidFill>
                  <a:srgbClr val="FF0000"/>
                </a:solidFill>
              </a:rPr>
              <a:t>Kontrahent uregulował całą należność z góry, co w świetle art. 12 ust. 3a obligowało </a:t>
            </a:r>
            <a:r>
              <a:rPr lang="pl-PL" sz="6800" dirty="0"/>
              <a:t>w momencie otrzymania zapłaty do rozpoznania przychodu podatkowego. Bilansowo są to przychody przyszłych okresów.</a:t>
            </a:r>
          </a:p>
          <a:p>
            <a:pPr marL="0" indent="0">
              <a:lnSpc>
                <a:spcPct val="120000"/>
              </a:lnSpc>
              <a:buNone/>
            </a:pPr>
            <a:endParaRPr lang="pl-PL" sz="6800" dirty="0"/>
          </a:p>
          <a:p>
            <a:pPr marL="0" indent="0">
              <a:lnSpc>
                <a:spcPct val="120000"/>
              </a:lnSpc>
              <a:buNone/>
            </a:pPr>
            <a:r>
              <a:rPr lang="pl-PL" sz="6800" dirty="0"/>
              <a:t>W zakresie kosztów uzyskania przychodów za 2020 r. spółka będzie musiała wykazać koszty podatkowe w kwocie </a:t>
            </a:r>
            <a:r>
              <a:rPr lang="pl-PL" sz="6800" b="1" dirty="0">
                <a:solidFill>
                  <a:srgbClr val="C00000"/>
                </a:solidFill>
              </a:rPr>
              <a:t>9.135.000 zł, tj. powiększone o kwotę 35.000 zł,</a:t>
            </a:r>
            <a:r>
              <a:rPr lang="pl-PL" sz="6800" b="1" dirty="0"/>
              <a:t> odpowiadającą przychodom zaliczonym do przychodów podatkowych </a:t>
            </a:r>
            <a:br>
              <a:rPr lang="pl-PL" sz="6800" b="1" dirty="0"/>
            </a:br>
            <a:r>
              <a:rPr lang="pl-PL" sz="6800" b="1" dirty="0"/>
              <a:t>w latach poprzedzających pierwszy rok stosowania tego opodatkowania, ale nieuwzględnioną dotychczas w wyniku finansowym.</a:t>
            </a:r>
          </a:p>
          <a:p>
            <a:pPr marL="0" indent="0">
              <a:buNone/>
            </a:pPr>
            <a:endParaRPr lang="pl-PL" sz="56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2914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C0D1CC-673B-490A-9889-561CD0953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59545"/>
            <a:ext cx="8784976" cy="706090"/>
          </a:xfrm>
        </p:spPr>
        <p:txBody>
          <a:bodyPr>
            <a:normAutofit fontScale="90000"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Rozliczenia podatkowe „na wejściu” – WNIOSKI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281FCA-EDD9-419E-8C8F-8E8493344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14543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8000" dirty="0"/>
              <a:t>Zawsze każdy rok poprzedzający przystąpienie do estońskiego systemu będzie wiązać się ze „specyficznym” rozliczeniem podatku dochodowego od osób prawnych.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8000" dirty="0"/>
              <a:t>Termin tego rozliczenia należy wiązać z terminem złożenia zeznania podatkowego CIT-8.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8000" dirty="0"/>
              <a:t>Rozliczenie to ma na celu wyeliminowanie różnic pomiędzy wynikiem bilansowym, a podatkowym </a:t>
            </a:r>
            <a:r>
              <a:rPr lang="pl-PL" sz="8000" b="1" dirty="0"/>
              <a:t>przeszłych lub przyszłych lat.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8000" dirty="0"/>
              <a:t>Przy czym chodzi </a:t>
            </a:r>
            <a:r>
              <a:rPr lang="pl-PL" sz="8000" b="1" dirty="0"/>
              <a:t>tutaj o wyeliminowanie tzw</a:t>
            </a:r>
            <a:r>
              <a:rPr lang="pl-PL" sz="8000" dirty="0"/>
              <a:t>. </a:t>
            </a:r>
            <a:r>
              <a:rPr lang="pl-PL" sz="8000" b="1" dirty="0"/>
              <a:t>różnic przejściowych, a nie trwałych </a:t>
            </a:r>
            <a:r>
              <a:rPr lang="pl-PL" sz="8000" dirty="0"/>
              <a:t>(dla przykładu nie dotyczy to odpisów z tytułu utraty wartości zapasów czy wpłat na PEFRON).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8000" dirty="0"/>
              <a:t>Rozliczenie to robimy, aby pewne wielkości, które były już raz  zaliczone do kosztów, nie mogły trafiać w koszty drugi raz, bądź w ogóle, czy też kiedy jakieś wielkości nie były uwzględnione dotychczas w przychodach nigdy do nich nie zostały zaliczone, bądź zostały zaliczone dwa razy.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62E60E-71C3-4582-84B2-40CAA7CFD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6433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1AE621-D831-48FB-91B2-D21D85CF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0648"/>
            <a:ext cx="8363272" cy="720080"/>
          </a:xfrm>
        </p:spPr>
        <p:txBody>
          <a:bodyPr>
            <a:normAutofit fontScale="90000"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Rozliczenia podatkowe na wejściu – WNIOSKI</a:t>
            </a:r>
            <a:endParaRPr lang="pl-PL" sz="28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74E007-433A-4446-A164-E6DD251CE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147248" cy="514543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1800" dirty="0"/>
              <a:t>Tym „specyficznym” rozliczeniom muszą być poddane wszelkie różnice przejściowe, w tym także z tytułu </a:t>
            </a:r>
            <a:r>
              <a:rPr 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kosztów amortyzacji, </a:t>
            </a:r>
            <a:r>
              <a:rPr lang="pl-PL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przykład jeżeli</a:t>
            </a:r>
            <a:r>
              <a:rPr 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719138" indent="-358775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podatnik stosuje inne stawki amortyzacji podatkowej, a inne dla celów bilansowych,</a:t>
            </a:r>
          </a:p>
          <a:p>
            <a:pPr marL="719138" indent="-358775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sytuacji kiedy zaliczył do kosztów podatkowych jednorazowy odpis amortyzacyjny, a bilansowo ten sam środek trwały jeszcze amortyzuje,</a:t>
            </a:r>
          </a:p>
          <a:p>
            <a:pPr marL="719138" indent="-358775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lub gdy podatkowo zalicza raty leasingowe do KUP, a bilansowo amortyzuje środek trwały.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1800" dirty="0"/>
              <a:t>Niestety, przepisy nie precyzują jak daleko wstecz „podatnik ma się cofnąć” przy ustalaniu i „poszukiwaniu” tego rodzaju różnic.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1800" dirty="0"/>
              <a:t>Jeżeli w wyniku tych „specyficznych” rozliczeń podatkowych podatnikowi wzrośnie zobowiązanie podatkowe o 50% od  standardowego rozliczenia, wówczas ustawodawca daje więcej czasu na zapłatę podatku, wynikającego z tej dopłaty.</a:t>
            </a:r>
          </a:p>
          <a:p>
            <a:endParaRPr lang="pl-PL" sz="18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6D118D6-AA63-479F-A20D-8D1D15844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2234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36525"/>
            <a:ext cx="8820980" cy="1199721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Możliwy dłuższy termin na zapłatę podatku CIT za rok poprzedzający przystąpienie do estońskiego systemu (art. 7aa ust. 3)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9435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2000" dirty="0"/>
              <a:t>Jeżeli po uwzględnieniu przychodów i kosztów, 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wysokość zobowiązania podatkowego </a:t>
            </a:r>
            <a:r>
              <a:rPr lang="pl-PL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należnego za rok podatkowy 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wzrośnie o co najmniej 50%</a:t>
            </a:r>
            <a:r>
              <a:rPr lang="pl-PL" sz="2000" b="1" dirty="0">
                <a:solidFill>
                  <a:srgbClr val="FF0000"/>
                </a:solidFill>
              </a:rPr>
              <a:t> w porównaniu do zobowiązania podatkowego jakie powstałoby, </a:t>
            </a:r>
            <a:r>
              <a:rPr lang="pl-PL" sz="2000" dirty="0"/>
              <a:t>gdyby nie uwzględniono tych przychodów i kosztów, </a:t>
            </a:r>
            <a:r>
              <a:rPr lang="pl-PL" sz="2000" b="1" dirty="0"/>
              <a:t>powstałą w ten sposób </a:t>
            </a:r>
            <a:r>
              <a:rPr lang="pl-PL" sz="2000" b="1" u="sng" dirty="0"/>
              <a:t>nadwyżkę </a:t>
            </a:r>
            <a:r>
              <a:rPr lang="pl-PL" sz="2000" b="1" dirty="0"/>
              <a:t>zobowiązania podatkowego </a:t>
            </a:r>
            <a:r>
              <a:rPr lang="pl-PL" sz="2000" b="1" u="sng" dirty="0"/>
              <a:t>podatnik może zapłacić również w częściach w okresie nie dłuższym niż 3 lata</a:t>
            </a:r>
            <a:r>
              <a:rPr lang="pl-PL" sz="2000" dirty="0"/>
              <a:t>, licząc od końca roku podatkowego.</a:t>
            </a:r>
          </a:p>
          <a:p>
            <a:r>
              <a:rPr lang="pl-PL" sz="2000" dirty="0"/>
              <a:t>O sposobie przyjętego rozliczenia podatnik informuje w zeznaniu rocznym (CIT-8), o którym mowa w art. 27 ust. 1.</a:t>
            </a:r>
          </a:p>
          <a:p>
            <a:endParaRPr lang="pl-PL" sz="2000" dirty="0"/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Uwaga!  </a:t>
            </a:r>
            <a:r>
              <a:rPr lang="pl-PL" sz="2000" dirty="0"/>
              <a:t>Wzrost zobowiązania podatkowego „badany” w odniesieniu do kwoty  podatku należnego za cały rok podatkowy.</a:t>
            </a:r>
          </a:p>
          <a:p>
            <a:pPr marL="0" indent="0">
              <a:buNone/>
            </a:pPr>
            <a:r>
              <a:rPr lang="pl-PL" sz="2000" dirty="0"/>
              <a:t> </a:t>
            </a:r>
          </a:p>
          <a:p>
            <a:pPr marL="0" indent="0">
              <a:buNone/>
            </a:pPr>
            <a:r>
              <a:rPr lang="pl-PL" sz="2000" dirty="0"/>
              <a:t>Jeżeli korekty przychodów i kosztów powodują wzrost zobowiązania podatkowego </a:t>
            </a:r>
            <a:r>
              <a:rPr lang="pl-PL" sz="2000" b="1" dirty="0"/>
              <a:t>o mniej niż 50 % względem „normalnego rozliczenia” – wówczas cały podatek z zeznania CIT-8 za 2020 płacimy </a:t>
            </a:r>
            <a:br>
              <a:rPr lang="pl-PL" sz="2000" b="1" dirty="0"/>
            </a:br>
            <a:r>
              <a:rPr lang="pl-PL" sz="2000" b="1" dirty="0"/>
              <a:t>w standardowym terminie (do końca trzeciego miesiąca po zakończeniu roku podatkowego).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2327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36525"/>
            <a:ext cx="8792471" cy="1276251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Obowiązek prowadzenie ksiąg rachunkowych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 sposób umożliwiający prawidłowe rozliczenie podatku w estońskim systemie (art. 28d ust. 1)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1" y="1603948"/>
            <a:ext cx="7920880" cy="4522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dirty="0"/>
              <a:t>Podatnik opodatkowany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ryczałtem od dochodów spółek kapitałowych (zwanego Ryczałtem),</a:t>
            </a:r>
            <a:r>
              <a:rPr lang="pl-PL" sz="2400" dirty="0"/>
              <a:t>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 obowiązany do prowadzenia ksiąg rachunkowych oraz sporządzania sprawozdań finansowych </a:t>
            </a: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podstawie ustawy o rachunkowości</a:t>
            </a:r>
            <a:r>
              <a:rPr lang="pl-PL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sposób zapewniający prawidłowe określenie: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wysokości zysku (straty) netto,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podstawy opodatkowania,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wysokości należnego podatku.</a:t>
            </a:r>
            <a:endParaRPr lang="pl-PL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endParaRPr lang="pl-PL" sz="2400" u="sng" dirty="0"/>
          </a:p>
          <a:p>
            <a:pPr marL="900113" indent="-457200">
              <a:buFont typeface="+mj-lt"/>
              <a:buAutoNum type="alphaLcParenR"/>
            </a:pPr>
            <a:endParaRPr lang="pl-PL" sz="24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lvl="1" indent="-514350">
              <a:buAutoNum type="alphaLcParenR"/>
            </a:pPr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3418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9A2151-1CDC-4843-A529-0C72C6E8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72" y="211576"/>
            <a:ext cx="8568952" cy="1226591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Obowiązek prowadzenie ksiąg rachunkowych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 sposób umożliwiający prawidłowe rozliczenie podatków w estońskim systemie (art. 28d ust. 2 )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5FFBF2-E1C6-48A9-BF5C-DEF0762D8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17638"/>
            <a:ext cx="8075240" cy="474766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8800" dirty="0"/>
              <a:t>Podatnik, opodatkowany </a:t>
            </a:r>
            <a:r>
              <a:rPr lang="pl-PL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ryczałtem od dochodów spółek kapitałowych,</a:t>
            </a:r>
            <a:r>
              <a:rPr lang="pl-PL" sz="8800" dirty="0"/>
              <a:t> </a:t>
            </a:r>
            <a:r>
              <a:rPr lang="pl-P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 obowiązany </a:t>
            </a:r>
            <a:r>
              <a:rPr lang="pl-PL" sz="8800" b="1" u="sng" dirty="0"/>
              <a:t>w kapitale własnym wyodrębnić</a:t>
            </a:r>
            <a:r>
              <a:rPr lang="pl-PL" sz="8800" b="1" dirty="0"/>
              <a:t>: </a:t>
            </a:r>
          </a:p>
          <a:p>
            <a:pPr defTabSz="225425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539750" algn="l"/>
              </a:tabLst>
            </a:pPr>
            <a:r>
              <a:rPr lang="pl-PL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kwoty zysków niepodzielonych i kwoty zysków podzielonych odniesione na kapitały, wypracowanych w latach opodatkowania ryczałtem</a:t>
            </a:r>
          </a:p>
          <a:p>
            <a:pPr marL="0" indent="0" defTabSz="225425">
              <a:lnSpc>
                <a:spcPct val="120000"/>
              </a:lnSpc>
              <a:buNone/>
              <a:tabLst>
                <a:tab pos="539750" algn="l"/>
              </a:tabLst>
            </a:pPr>
            <a:r>
              <a:rPr lang="pl-PL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oraz</a:t>
            </a:r>
          </a:p>
          <a:p>
            <a:pPr defTabSz="225425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539750" algn="l"/>
              </a:tabLst>
            </a:pPr>
            <a:r>
              <a:rPr lang="pl-PL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kwoty niepokrytych strat poniesionych w latach opodatkowania ryczałtem.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Wyodrębnienie </a:t>
            </a:r>
            <a:r>
              <a:rPr lang="pl-PL" sz="8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kapitale własnym zysków </a:t>
            </a: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lub strat </a:t>
            </a:r>
            <a:r>
              <a:rPr lang="pl-PL" sz="8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podatnik </a:t>
            </a:r>
            <a:br>
              <a:rPr lang="pl-PL" sz="8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8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 jego następca prawny </a:t>
            </a: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są obowiązani wykazywać w sprawozdaniu finansowym, sporządzanym zgodnie z ustawą o rachunkowości, </a:t>
            </a:r>
            <a:r>
              <a:rPr lang="pl-PL" sz="8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 roku wypłaty tych zysków </a:t>
            </a:r>
            <a:r>
              <a:rPr lang="pl-PL" sz="8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lub pokrycia tych strat.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2DC109-B20B-4C98-9C3A-6C53DD8B2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654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16AE9F-C6F6-4211-804E-69495405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4" y="136525"/>
            <a:ext cx="8899012" cy="1100925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Kontynuacja zasad rachunkowości po wejściu do estońskiego systemu (art. 28n ust. 3)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36F072-C632-4B6E-81A5-5355D1152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237450"/>
            <a:ext cx="8064896" cy="48887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/>
              <a:t>Przy obliczaniu podstawy opodatkowania podatnik opodatkowany ryczałtem </a:t>
            </a:r>
            <a:r>
              <a:rPr lang="pl-PL" sz="2000" b="1" dirty="0"/>
              <a:t>uwzględnia zdarzenia zaistniałe przed pierwszym rokiem opodatkowania ryczałtem, jeżeli rozliczenie tych zdarzeń jest kontynuowane </a:t>
            </a:r>
            <a:r>
              <a:rPr lang="pl-PL" sz="2000" b="1" u="sng" dirty="0"/>
              <a:t>zgodnie z przyjętymi przez tego podatnika </a:t>
            </a:r>
            <a:r>
              <a:rPr lang="pl-PL" sz="2000" b="1" dirty="0"/>
              <a:t>zasadami rachunkowości.</a:t>
            </a:r>
            <a:endParaRPr lang="pl-PL" sz="2000" dirty="0"/>
          </a:p>
          <a:p>
            <a:pPr marL="0" indent="0">
              <a:buNone/>
            </a:pPr>
            <a:endParaRPr lang="pl-PL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</a:rPr>
              <a:t>Wniosek! </a:t>
            </a:r>
          </a:p>
          <a:p>
            <a:pPr marL="0" indent="0">
              <a:buNone/>
            </a:pPr>
            <a:r>
              <a:rPr lang="pl-PL" sz="2000" b="1" dirty="0"/>
              <a:t>W estońskim systemie kontynuujemy wszystkie dotychczas stosowane zasady, które znajdują oparcie w przyjętych </a:t>
            </a:r>
            <a:br>
              <a:rPr lang="pl-PL" sz="2000" b="1" dirty="0"/>
            </a:br>
            <a:r>
              <a:rPr lang="pl-PL" sz="2000" b="1" dirty="0"/>
              <a:t>i stosowanych przez jednostkę zasadach rachunkowości, </a:t>
            </a:r>
            <a:br>
              <a:rPr lang="pl-PL" sz="2000" b="1" dirty="0"/>
            </a:br>
            <a:r>
              <a:rPr lang="pl-PL" sz="2000" b="1" dirty="0"/>
              <a:t>np. stawki amortyzacji kontynuujemy bilansowe, a nie podatkowe, kontynuujemy RMK czy inne.</a:t>
            </a:r>
            <a:endParaRPr lang="pl-PL" sz="2400" b="1" dirty="0"/>
          </a:p>
          <a:p>
            <a:pPr marL="0" indent="0">
              <a:buNone/>
            </a:pPr>
            <a:r>
              <a:rPr lang="pl-PL" sz="1800" dirty="0"/>
              <a:t>Stosowane przez podatnika zasady rachunkowości powinny być opisane i przyjęte </a:t>
            </a:r>
            <a:r>
              <a:rPr lang="pl-PL" sz="1800" b="1" dirty="0"/>
              <a:t>w polityce rachunkowości,</a:t>
            </a:r>
            <a:r>
              <a:rPr lang="pl-PL" sz="1800" dirty="0"/>
              <a:t> </a:t>
            </a:r>
            <a:r>
              <a:rPr lang="pl-PL" sz="1800" u="sng" dirty="0"/>
              <a:t>w szczególności w zakresie: </a:t>
            </a:r>
            <a:r>
              <a:rPr lang="pl-PL" sz="1800" dirty="0"/>
              <a:t>zasad amortyzacji środków trwałych czy rozliczeń międzyokresowych kosztów.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A30BEE-BC6D-4DB2-BB81-0A8426E6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87687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36524"/>
            <a:ext cx="8928992" cy="1204243"/>
          </a:xfrm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Przedmiot opodatkowania </a:t>
            </a:r>
            <a: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(art. 28n)</a:t>
            </a:r>
            <a:b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czyli od czego płaci się podatek w estońskim CIT?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2372" y="1516555"/>
            <a:ext cx="8219256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Opodatkowaniu ryczałem podlega dochód odpowiadający wysokości: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zysku netto </a:t>
            </a:r>
            <a:r>
              <a:rPr lang="pl-PL" sz="22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wypracowanego w okresie opodatkowania ryczałtem, </a:t>
            </a:r>
            <a:r>
              <a:rPr lang="pl-PL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części </a:t>
            </a:r>
            <a:r>
              <a:rPr lang="pl-PL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jakiej zysk ten został uchwałą przeznaczony do wypłaty udziałowcom </a:t>
            </a:r>
            <a:r>
              <a:rPr lang="pl-PL" sz="2200" dirty="0">
                <a:solidFill>
                  <a:srgbClr val="003300"/>
                </a:solidFill>
              </a:rPr>
              <a:t>(akcjonariuszom) </a:t>
            </a:r>
            <a:r>
              <a:rPr lang="pl-PL" sz="2200" b="1" u="sng" dirty="0">
                <a:solidFill>
                  <a:srgbClr val="003300"/>
                </a:solidFill>
              </a:rPr>
              <a:t>lub</a:t>
            </a:r>
            <a:r>
              <a:rPr lang="pl-PL" sz="2200" dirty="0">
                <a:solidFill>
                  <a:srgbClr val="003300"/>
                </a:solidFill>
              </a:rPr>
              <a:t> przeznaczony na pokrycie strat </a:t>
            </a:r>
            <a:r>
              <a:rPr lang="pl-PL" sz="2200" b="1" dirty="0">
                <a:solidFill>
                  <a:srgbClr val="003300"/>
                </a:solidFill>
              </a:rPr>
              <a:t>powstałych w okresie poprzedzającym okres opodatkowania ryczałtem;</a:t>
            </a:r>
            <a:endParaRPr lang="pl-PL"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ukrytych zysków;</a:t>
            </a:r>
            <a:endParaRPr lang="pl-PL" sz="22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wydatków niezwiązanych z działalnością gospodarczą. </a:t>
            </a:r>
          </a:p>
          <a:p>
            <a:pPr marL="514350" indent="-514350">
              <a:buFont typeface="+mj-lt"/>
              <a:buAutoNum type="arabicPeriod"/>
            </a:pP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6851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CEE8C1-1EE6-4A9D-92AB-F8563442F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36525"/>
            <a:ext cx="8784976" cy="844203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Podatek od zysku bilansowego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3CDBF5-7593-4EEC-9BBF-88F697971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099766"/>
            <a:ext cx="8208912" cy="525658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7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Podatek dochodowy od zysku netto</a:t>
            </a:r>
            <a:r>
              <a:rPr lang="pl-PL" sz="7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7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płacić będzie spółka </a:t>
            </a:r>
            <a:r>
              <a:rPr lang="pl-PL" sz="7600" dirty="0">
                <a:solidFill>
                  <a:srgbClr val="FF0000"/>
                </a:solidFill>
              </a:rPr>
              <a:t>(</a:t>
            </a:r>
            <a:r>
              <a:rPr lang="pl-PL" sz="7600" b="1" dirty="0">
                <a:solidFill>
                  <a:srgbClr val="FF0000"/>
                </a:solidFill>
              </a:rPr>
              <a:t>podatnikiem tego podatku jest spółka)</a:t>
            </a:r>
            <a:r>
              <a:rPr lang="pl-PL" sz="7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7600" dirty="0"/>
              <a:t>dopiero w następnym roku, po podjęciu uchwały o podziale zysku z roku poprzedniego, </a:t>
            </a:r>
            <a:r>
              <a:rPr lang="pl-PL" sz="7600" b="1" u="sng" dirty="0"/>
              <a:t>ale </a:t>
            </a:r>
            <a:br>
              <a:rPr lang="pl-PL" sz="7600" b="1" u="sng" dirty="0"/>
            </a:br>
            <a:r>
              <a:rPr lang="pl-PL" sz="7600" b="1" u="sng" dirty="0"/>
              <a:t>w sytuacji kiedy przeznaczymy zysk dla udziałowca </a:t>
            </a:r>
            <a:r>
              <a:rPr lang="pl-PL" sz="7600" dirty="0"/>
              <a:t>lub na pokrycie strat powstałych we wcześniejszych latach (przed wejściem do estońskiego systemu).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7600" dirty="0"/>
              <a:t>Podział lub pokrycie wyniku finansowego netto podatnika </a:t>
            </a:r>
            <a:r>
              <a:rPr lang="pl-PL" sz="7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są dokonywane </a:t>
            </a:r>
            <a:r>
              <a:rPr lang="pl-PL" sz="7600" b="1" dirty="0">
                <a:solidFill>
                  <a:srgbClr val="C00000"/>
                </a:solidFill>
              </a:rPr>
              <a:t>do końca szóstego miesiąca następującego po ostatnim dniu roku podatkowego, </a:t>
            </a:r>
            <a:r>
              <a:rPr lang="pl-PL" sz="7600" b="1" dirty="0"/>
              <a:t>za który sporządzone jest roczne sprawozdanie finansowe.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7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Podatek od dochodu z tytułu podzielonego zysku i dochodu z tytułu zysku przeznaczonego na pokrycie stra</a:t>
            </a:r>
            <a:r>
              <a:rPr lang="pl-PL" sz="7600" dirty="0"/>
              <a:t>t </a:t>
            </a:r>
            <a:r>
              <a:rPr lang="pl-PL" sz="7600" b="1" dirty="0">
                <a:solidFill>
                  <a:srgbClr val="C00000"/>
                </a:solidFill>
              </a:rPr>
              <a:t>– </a:t>
            </a:r>
            <a:r>
              <a:rPr lang="pl-PL" sz="7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płatny jest w terminie do 20. dnia siódmego miesiąca roku podatkowego.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7600" dirty="0"/>
              <a:t>Jeżeli zysk pozostanie w całości w spółce, np. zostanie uchwałą wspólników przeznaczony na kapitał rezerwowy – </a:t>
            </a:r>
            <a:r>
              <a:rPr lang="pl-PL" sz="7600" b="1" dirty="0">
                <a:solidFill>
                  <a:srgbClr val="C00000"/>
                </a:solidFill>
              </a:rPr>
              <a:t>wówczas spółka nie zapłaci podatku od zysku.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pl-PL" sz="7600" i="1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79E1929-0F36-4A24-AC87-899EBC996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2170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17C60A-9D30-4CFB-8245-433DD3CCB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64" y="164892"/>
            <a:ext cx="8460708" cy="899891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</a:rPr>
              <a:t>Przykład – wypłata dywidendy ze spółki, u małego podatnika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EF783A-8A73-46F2-B8D1-4CE1723BD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88" y="1196752"/>
            <a:ext cx="8028660" cy="4929411"/>
          </a:xfrm>
        </p:spPr>
        <p:txBody>
          <a:bodyPr>
            <a:normAutofit lnSpcReduction="10000"/>
          </a:bodyPr>
          <a:lstStyle/>
          <a:p>
            <a:r>
              <a:rPr lang="pl-PL" sz="2400" dirty="0"/>
              <a:t>Za 2021 rok spółka z o.o. osiągnęła zysk netto </a:t>
            </a:r>
            <a:r>
              <a:rPr lang="pl-PL" sz="2400" b="1" dirty="0"/>
              <a:t>100.000 zł.</a:t>
            </a:r>
          </a:p>
          <a:p>
            <a:r>
              <a:rPr lang="pl-PL" sz="2400" dirty="0"/>
              <a:t>Uchwała o podziale zysku przewiduje, że cała kwota zysku jest przeznaczana do wypłaty dla wspólnika.</a:t>
            </a:r>
          </a:p>
          <a:p>
            <a:r>
              <a:rPr lang="pl-PL" sz="2400" dirty="0"/>
              <a:t>Spółka, jako podatnik estońskiego CIT, płaci zatem 15% podatku od 100.000 zł, czyli </a:t>
            </a:r>
            <a:r>
              <a:rPr lang="pl-PL" sz="2400" b="1" dirty="0"/>
              <a:t>15.000 zł.</a:t>
            </a:r>
          </a:p>
          <a:p>
            <a:r>
              <a:rPr lang="pl-PL" sz="2400" dirty="0"/>
              <a:t>Następnie podatek PIT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19.000 zł </a:t>
            </a:r>
            <a:r>
              <a:rPr lang="pl-PL" sz="2400" dirty="0"/>
              <a:t>(19%), który będzie naliczany od wypłacanej wspólnikowi dywidendy ulega pomniejszeniu </a:t>
            </a:r>
            <a:r>
              <a:rPr lang="pl-PL" sz="2400" b="1" dirty="0">
                <a:solidFill>
                  <a:srgbClr val="FF0000"/>
                </a:solidFill>
              </a:rPr>
              <a:t>o 41% z kwoty podatku zapłaconego przez spółkę, czyli o 6.150 zł </a:t>
            </a:r>
            <a:r>
              <a:rPr lang="pl-PL" sz="2400" b="1" dirty="0"/>
              <a:t>(41% z 15.000 zł).</a:t>
            </a:r>
          </a:p>
          <a:p>
            <a:r>
              <a:rPr lang="pl-PL" sz="2400" dirty="0"/>
              <a:t>Ostatecznie naliczony i pobrany podatek PIT od  dywidendy wyniesie </a:t>
            </a:r>
            <a:r>
              <a:rPr lang="pl-PL" sz="2400" b="1" dirty="0"/>
              <a:t>12.850 zł</a:t>
            </a:r>
            <a:r>
              <a:rPr lang="pl-PL" sz="2400" dirty="0"/>
              <a:t>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D01F7DF-49B2-4169-B1E6-24E951B9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7025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285A1A-42D0-441D-8278-3F079A1EB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36525"/>
            <a:ext cx="8784976" cy="1060227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</a:rPr>
              <a:t>Przykład – wypłata dywidendy u dużego podatnika</a:t>
            </a:r>
            <a:endParaRPr lang="pl-PL" sz="2400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978D57-32DC-4237-9EC9-A177CAA92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96752"/>
            <a:ext cx="8147248" cy="4770139"/>
          </a:xfrm>
        </p:spPr>
        <p:txBody>
          <a:bodyPr>
            <a:normAutofit lnSpcReduction="10000"/>
          </a:bodyPr>
          <a:lstStyle/>
          <a:p>
            <a:r>
              <a:rPr lang="pl-PL" sz="2400" dirty="0"/>
              <a:t>Spółka osiągnęła zysk </a:t>
            </a:r>
            <a:r>
              <a:rPr lang="pl-PL" sz="2400" b="1" dirty="0"/>
              <a:t>100.000 zł.</a:t>
            </a:r>
          </a:p>
          <a:p>
            <a:r>
              <a:rPr lang="pl-PL" sz="2400" dirty="0"/>
              <a:t>Uchwała o podziale zysku przewiduje, że cała kwota jest przeznaczana do wypłaty dla wspólnika.</a:t>
            </a:r>
          </a:p>
          <a:p>
            <a:r>
              <a:rPr lang="pl-PL" sz="2400" dirty="0"/>
              <a:t>Spółka, jako podatnik estońskiego CIT, płaci 25% podatku od w/w kwoty, czyli </a:t>
            </a:r>
            <a:r>
              <a:rPr lang="pl-PL" sz="2400" b="1" dirty="0"/>
              <a:t>25.000 zł.</a:t>
            </a:r>
          </a:p>
          <a:p>
            <a:r>
              <a:rPr lang="pl-PL" sz="2400" dirty="0"/>
              <a:t>Następnie podatek PIT potrącany wspólnikowi – </a:t>
            </a:r>
            <a:r>
              <a:rPr lang="pl-PL" sz="2400" b="1" dirty="0"/>
              <a:t>19.000 zł (19% z 100.000 zł)</a:t>
            </a:r>
            <a:r>
              <a:rPr lang="pl-PL" sz="2400" dirty="0"/>
              <a:t>, który jest naliczany od wypłacanej wspólnikowi dywidendy, ulega pomniejszeniu </a:t>
            </a:r>
            <a:r>
              <a:rPr lang="pl-PL" sz="2400" b="1" dirty="0">
                <a:solidFill>
                  <a:srgbClr val="FF0000"/>
                </a:solidFill>
              </a:rPr>
              <a:t>o 37% z kwoty podatku zapłaconego przez spółkę, czyli o 9.250 zł (37% </a:t>
            </a:r>
            <a:br>
              <a:rPr lang="pl-PL" sz="2400" b="1" dirty="0">
                <a:solidFill>
                  <a:srgbClr val="FF0000"/>
                </a:solidFill>
              </a:rPr>
            </a:br>
            <a:r>
              <a:rPr lang="pl-PL" sz="2400" b="1" dirty="0">
                <a:solidFill>
                  <a:srgbClr val="FF0000"/>
                </a:solidFill>
              </a:rPr>
              <a:t>z 25.000 zł).</a:t>
            </a:r>
          </a:p>
          <a:p>
            <a:r>
              <a:rPr lang="pl-PL" sz="2400" dirty="0"/>
              <a:t>Podatek PIT od dywidendy wyniesie zatem </a:t>
            </a:r>
            <a:r>
              <a:rPr lang="pl-PL" sz="2400" b="1" dirty="0"/>
              <a:t>9.750 zł</a:t>
            </a:r>
            <a:r>
              <a:rPr lang="pl-PL" sz="2400" dirty="0"/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F4DA8EC-CA10-4642-81FD-13DDBFCD8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0426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0"/>
            <a:ext cx="8363272" cy="1268760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Pomniejszenie podatku PIT o część podatku CIT zapłaconego przez spółkę </a:t>
            </a:r>
            <a: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(zmiana art. 30a w  PIT)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67544" y="1124744"/>
            <a:ext cx="8363272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/>
              <a:t>Zryczałtowany podatek dochodowy PIT (19%) naliczany od dywidendy, pomniejsza się o kwotę, stanowiącą: </a:t>
            </a:r>
          </a:p>
          <a:p>
            <a:pPr marL="514350" indent="-514350">
              <a:buAutoNum type="arabicParenR"/>
            </a:pP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41%</a:t>
            </a:r>
            <a:r>
              <a:rPr lang="pl-PL" sz="2000" b="1" dirty="0"/>
              <a:t> </a:t>
            </a:r>
            <a:r>
              <a:rPr lang="pl-PL" sz="2000" dirty="0"/>
              <a:t>kwoty podatku zapłaconego przez spółkę od zysków opodatkowanych zgodnie z art. 28o ust. 1 pkt 1 ustawy </a:t>
            </a:r>
            <a:r>
              <a:rPr lang="pl-PL" sz="2000" dirty="0">
                <a:solidFill>
                  <a:srgbClr val="003300"/>
                </a:solidFill>
              </a:rPr>
              <a:t>o  CIT </a:t>
            </a: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(przy zysku opodatkowanym według stawki 15%);</a:t>
            </a:r>
          </a:p>
          <a:p>
            <a:pPr marL="514350" indent="-514350">
              <a:buAutoNum type="arabicParenR"/>
            </a:pP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37% </a:t>
            </a:r>
            <a:r>
              <a:rPr lang="pl-PL" sz="2000" dirty="0"/>
              <a:t>kwoty podatku zapłaconego przez spółkę od zysków opodatkowanych zgodnie z art. 28o ust. 1 pkt 2 ustawy o CIT </a:t>
            </a:r>
            <a:br>
              <a:rPr lang="pl-PL" sz="2000" dirty="0"/>
            </a:br>
            <a:r>
              <a:rPr lang="pl-PL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 zysku opodatkowanym według stawki 25%);</a:t>
            </a:r>
          </a:p>
          <a:p>
            <a:pPr marL="514350" indent="-514350">
              <a:buAutoNum type="arabicParenR"/>
            </a:pP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71%</a:t>
            </a:r>
            <a:r>
              <a:rPr lang="pl-PL" sz="2000" b="1" dirty="0">
                <a:solidFill>
                  <a:srgbClr val="C00000"/>
                </a:solidFill>
              </a:rPr>
              <a:t> </a:t>
            </a:r>
            <a:r>
              <a:rPr lang="pl-PL" sz="2000" dirty="0"/>
              <a:t>kwoty podatku zapłaconego przez spółkę od zysków opodatkowanych zgodnie z art. 28o ust. 2 ustawy o CIT w związku </a:t>
            </a:r>
            <a:br>
              <a:rPr lang="pl-PL" sz="2000" dirty="0"/>
            </a:br>
            <a:r>
              <a:rPr lang="pl-PL" sz="2000" dirty="0"/>
              <a:t>z art. 28o ust. 1 pkt 1 tej ustawy </a:t>
            </a: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(przy opodatkowanym </a:t>
            </a:r>
            <a:b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według stawki 10% – to tylko na wyjściu</a:t>
            </a:r>
            <a:r>
              <a:rPr lang="pl-PL" sz="2000" b="1" dirty="0">
                <a:solidFill>
                  <a:srgbClr val="C00000"/>
                </a:solidFill>
              </a:rPr>
              <a:t>);</a:t>
            </a:r>
          </a:p>
          <a:p>
            <a:pPr marL="514350" indent="-514350">
              <a:buAutoNum type="arabicParenR"/>
            </a:pP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51%</a:t>
            </a:r>
            <a:r>
              <a:rPr lang="pl-PL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000" dirty="0"/>
              <a:t>kwoty podatku zapłaconego przez spółkę od zysków opodatkowanych zgodnie z art. 28o ust. 2 ustawy o CIT w związku </a:t>
            </a:r>
            <a:br>
              <a:rPr lang="pl-PL" sz="2000" dirty="0"/>
            </a:br>
            <a:r>
              <a:rPr lang="pl-PL" sz="2000" dirty="0"/>
              <a:t>z art. 28o ust. 1 pkt 2 tej ustawy</a:t>
            </a:r>
            <a:r>
              <a:rPr lang="pl-PL" sz="2000" b="1" dirty="0">
                <a:solidFill>
                  <a:srgbClr val="C00000"/>
                </a:solidFill>
              </a:rPr>
              <a:t> </a:t>
            </a: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(przy opodatkowanym według stawki 20% – to tylko na wyjściu).</a:t>
            </a:r>
          </a:p>
          <a:p>
            <a:pPr marL="514350" indent="-514350">
              <a:buAutoNum type="arabicParenR"/>
            </a:pPr>
            <a:endParaRPr lang="pl-PL" sz="20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5904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24744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Definicja ukrytych zysków (art. 28m ust. 3)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908720"/>
            <a:ext cx="8280920" cy="514543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9200" dirty="0"/>
              <a:t>Przez </a:t>
            </a:r>
            <a:r>
              <a:rPr lang="pl-PL" sz="9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ukryte zys</a:t>
            </a:r>
            <a:r>
              <a:rPr lang="pl-PL" sz="9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</a:t>
            </a:r>
            <a:r>
              <a:rPr lang="pl-PL" sz="9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9200" dirty="0"/>
              <a:t>rozumie się: </a:t>
            </a:r>
            <a:r>
              <a:rPr lang="pl-PL" sz="9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świadczenia pieniężne, niepieniężne, odpłatne, nieodpłatne lub częściowo odpłatne wykonane w związku z prawem do udziału w zysku </a:t>
            </a:r>
            <a:r>
              <a:rPr lang="pl-PL" sz="9200" dirty="0"/>
              <a:t>inne niż podzielony zysk, </a:t>
            </a:r>
            <a:r>
              <a:rPr lang="pl-PL" sz="9200" b="1" dirty="0">
                <a:solidFill>
                  <a:srgbClr val="C00000"/>
                </a:solidFill>
              </a:rPr>
              <a:t>których beneficjentem, bezpośrednio lub pośrednio, jest: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9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udziałowiec</a:t>
            </a:r>
            <a:r>
              <a:rPr lang="pl-PL" sz="9200" dirty="0"/>
              <a:t> albo akcjonariusz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9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lub</a:t>
            </a:r>
            <a:r>
              <a:rPr lang="pl-PL" sz="9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podmiot powiązany </a:t>
            </a:r>
            <a:r>
              <a:rPr lang="pl-PL" sz="9200" dirty="0"/>
              <a:t>bezpośrednio lub pośrednio </a:t>
            </a:r>
            <a:br>
              <a:rPr lang="pl-PL" sz="9200" dirty="0"/>
            </a:br>
            <a:r>
              <a:rPr lang="pl-PL" sz="9200" dirty="0"/>
              <a:t>z podatnikiem lub z tym udziałowcem lub akcjonariuszem, w tym w szczególności: (…).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8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Uwaga!</a:t>
            </a:r>
            <a:r>
              <a:rPr lang="pl-PL" sz="8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ustawie jest tylko katalog przykładowy, otwarty ukrytych zysków</a:t>
            </a:r>
            <a:r>
              <a:rPr lang="pl-PL" sz="8000" dirty="0"/>
              <a:t>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8000" dirty="0"/>
              <a:t>Podatek od ukrytych zysków </a:t>
            </a:r>
            <a:r>
              <a:rPr lang="pl-PL" sz="8000" b="1" dirty="0"/>
              <a:t>będzie należało płacić na bieżąco, </a:t>
            </a:r>
            <a:br>
              <a:rPr lang="pl-PL" sz="8000" b="1" dirty="0"/>
            </a:br>
            <a:r>
              <a:rPr lang="pl-PL" sz="8000" b="1" dirty="0"/>
              <a:t>w momencie dokonania świadczenia</a:t>
            </a:r>
            <a:r>
              <a:rPr lang="pl-PL" sz="8000" dirty="0"/>
              <a:t> – </a:t>
            </a:r>
            <a:r>
              <a:rPr lang="pl-PL" sz="8000" b="1" dirty="0"/>
              <a:t>stawka podatku 15% lub 25% </a:t>
            </a:r>
            <a:r>
              <a:rPr lang="pl-PL" sz="8000" dirty="0"/>
              <a:t>w zależności od wielkości podmiotu.</a:t>
            </a:r>
            <a:endParaRPr lang="pl-PL" sz="9600" dirty="0"/>
          </a:p>
          <a:p>
            <a:endParaRPr lang="pl-PL" sz="11200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1663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936104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ukrytych zysków zalicza się m.in.: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235299"/>
            <a:ext cx="8064896" cy="548617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pl-PL" sz="2000" dirty="0"/>
              <a:t>Kwotę pożyczki udzielonej przez podatnika </a:t>
            </a:r>
            <a:r>
              <a:rPr lang="pl-PL" sz="2000" u="sng" dirty="0"/>
              <a:t>(czyli przez spółkę) </a:t>
            </a:r>
            <a:r>
              <a:rPr lang="pl-PL" sz="2000" dirty="0"/>
              <a:t>udziałowcowi albo akcjonariuszowi lub podmiotowi powiązanemu z udziałowcem </a:t>
            </a:r>
            <a:r>
              <a:rPr lang="pl-PL" sz="2000" b="1" u="sng" dirty="0"/>
              <a:t>oraz</a:t>
            </a:r>
            <a:r>
              <a:rPr lang="pl-PL" sz="2000" u="sng" dirty="0"/>
              <a:t> </a:t>
            </a:r>
            <a:r>
              <a:rPr lang="pl-PL" sz="2000" dirty="0"/>
              <a:t>odsetki, prowizje, wynagrodzenia i opłaty od pożyczki (kredytu) </a:t>
            </a:r>
            <a:r>
              <a:rPr lang="pl-PL" sz="2000" dirty="0">
                <a:solidFill>
                  <a:srgbClr val="000000"/>
                </a:solidFill>
              </a:rPr>
              <a:t>udzielonej przez te podmioty podatnikowi (czyli spółce).</a:t>
            </a:r>
            <a:endParaRPr lang="pl-PL" sz="2000" b="1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Zastrzeżenie: </a:t>
            </a:r>
            <a:r>
              <a:rPr lang="pl-PL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 ukrytych zysków </a:t>
            </a:r>
            <a:r>
              <a:rPr lang="pl-PL" sz="2000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nie zalicza </a:t>
            </a:r>
            <a:r>
              <a:rPr lang="pl-PL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się kwoty pożyczki (kredytu) zwróconej przez podatnika udziałowcowi albo akcjonariuszowi lub podmiotowi powiązanemu, </a:t>
            </a:r>
            <a:r>
              <a:rPr lang="pl-PL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 wyłączeniem odsetek, prowizji, wynagrodzeń i opłat</a:t>
            </a:r>
            <a:r>
              <a:rPr lang="pl-PL" sz="2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Wniosek: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Pożyczka od spółki do wspólnika – ukryty zysk cała wartość pożyczki.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Pożyczka od wspólnika do spółki – ukryty zysk to tylko odsetki od pożyczonych spółce pieniędzy. </a:t>
            </a:r>
          </a:p>
          <a:p>
            <a:pPr marL="514350" indent="-514350">
              <a:buFont typeface="+mj-lt"/>
              <a:buAutoNum type="arabicParenR"/>
            </a:pP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1159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E8AE05-D7DE-4E74-B991-F01EC8CFB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706090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ukrytych zysków zalicza się także: 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29E5C3-33A0-4179-ACF7-8C56869DC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556" y="1339459"/>
            <a:ext cx="7992888" cy="5016891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lang="pl-PL" sz="2800" dirty="0"/>
              <a:t>Świadczenia wykonane na rzecz fundacji prywatnej lub rodzinnej, podmiotu równoważnego takiej fundacji lub na rzecz przedsiębiorstwa prowadzonego przez taką fundację. 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lang="pl-PL" sz="2800" dirty="0"/>
              <a:t>Nadwyżkę wartości rynkowej transakcji określoną zgodnie z art. 11c ponad jej ustaloną ceną tej transakcji.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lang="pl-PL" sz="2800" dirty="0"/>
              <a:t>Wypłacone z zysku wynagrodzenie z tytułu umorzenia udziału (akcji) lub ze zmniejszenia ich wartości. 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lang="pl-PL" sz="2800" dirty="0"/>
              <a:t>Równowartość zysku przeznaczonego na podwyższenie kapitału zakładowego.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Darowizny, prezenty i ofiary wszelkiego rodzaju.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Wydatki na reprezentację</a:t>
            </a:r>
            <a:r>
              <a:rPr lang="pl-PL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949A429-4B31-459E-BADC-91875E115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9565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95CB8B-59DF-4C9D-BE66-040CD194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8964488" cy="772195"/>
          </a:xfrm>
        </p:spPr>
        <p:txBody>
          <a:bodyPr>
            <a:normAutofit fontScale="90000"/>
          </a:bodyPr>
          <a:lstStyle/>
          <a:p>
            <a:b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Ukryte zyski –  to wydatki na reprezentację  </a:t>
            </a:r>
            <a:b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sz="2800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66222E-52F6-4588-BA69-B836045D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24744"/>
            <a:ext cx="7920880" cy="500141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Uwaga!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mojej ocenie,</a:t>
            </a:r>
            <a:r>
              <a:rPr lang="pl-PL" sz="2200" dirty="0"/>
              <a:t> nie każdy wydatek poniesiony przez spółkę, korzystającą z estońskiego CIT, „o charakterze reprezentacyjnym” będzie ukrytym zyskiem</a:t>
            </a: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pl-PL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definicji ukrytych zysków wynika, że ukryte zyski są to wszelkie świadczenia,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których beneficjentem </a:t>
            </a:r>
            <a:r>
              <a:rPr lang="pl-PL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UDZIAŁOWIEC </a:t>
            </a:r>
            <a:r>
              <a:rPr lang="pl-PL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lub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PODMIOT POWIĄZANY</a:t>
            </a: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200" dirty="0"/>
              <a:t>bezpośrednio lub pośrednio z podatnikiem (czyli ze spółkę) lub z tym udziałowcem.</a:t>
            </a:r>
            <a:endParaRPr lang="pl-PL" sz="2200" u="sng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0149CA-C04F-48AE-8F33-23217FC87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29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4414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CE8F4D-E9DD-4128-96AA-FD3734EFC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36525"/>
            <a:ext cx="8784976" cy="1132235"/>
          </a:xfrm>
        </p:spPr>
        <p:txBody>
          <a:bodyPr>
            <a:normAutofit fontScale="90000"/>
          </a:bodyPr>
          <a:lstStyle/>
          <a:p>
            <a:br>
              <a:rPr lang="pl-PL" sz="2700" b="1" dirty="0">
                <a:solidFill>
                  <a:srgbClr val="005C2A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7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Przykład – Ukryte zyski – wydatki na reprezentację  </a:t>
            </a:r>
            <a:br>
              <a:rPr lang="pl-P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55D8F8-8DFA-4EE9-ABF8-C71EF536B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980728"/>
            <a:ext cx="8064896" cy="514543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35000"/>
              </a:lnSpc>
              <a:spcBef>
                <a:spcPts val="1200"/>
              </a:spcBef>
              <a:buNone/>
            </a:pP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I. Spółka poniosła wydatki w kwocie 10.000 zł </a:t>
            </a:r>
            <a:r>
              <a:rPr lang="pl-PL" sz="8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na organizację imprezy okolicznościowej (np. Jubileusz Spółki). </a:t>
            </a: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imprezie tej udział </a:t>
            </a:r>
            <a:r>
              <a:rPr lang="pl-PL" sz="8000" dirty="0">
                <a:ea typeface="Times New Roman" panose="02020603050405020304" pitchFamily="18" charset="0"/>
                <a:cs typeface="Arial" panose="020B0604020202020204" pitchFamily="34" charset="0"/>
              </a:rPr>
              <a:t>wzięli </a:t>
            </a: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zaproszeni kontrahenci, ale tacy, którzy nie są ze spółką </a:t>
            </a:r>
            <a:b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 wspólnikiem powiązani. </a:t>
            </a:r>
            <a:r>
              <a:rPr lang="pl-PL" sz="8000" dirty="0">
                <a:ea typeface="Times New Roman" panose="02020603050405020304" pitchFamily="18" charset="0"/>
                <a:cs typeface="Arial" panose="020B0604020202020204" pitchFamily="34" charset="0"/>
              </a:rPr>
              <a:t>W tej sytuacji fakturę ujmujemy standardowo w księgach i nie traktujemy jej jako ukryty zysk dla wspólnika.</a:t>
            </a:r>
          </a:p>
          <a:p>
            <a:pPr marL="0" indent="0">
              <a:lnSpc>
                <a:spcPct val="135000"/>
              </a:lnSpc>
              <a:spcBef>
                <a:spcPts val="1200"/>
              </a:spcBef>
              <a:buNone/>
            </a:pP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II. Spółka poniosła wydatek – faktura za obiad w kwocie 200 zł. </a:t>
            </a:r>
            <a:r>
              <a:rPr lang="pl-PL" sz="8000" dirty="0">
                <a:ea typeface="Times New Roman" panose="02020603050405020304" pitchFamily="18" charset="0"/>
                <a:cs typeface="Arial" panose="020B0604020202020204" pitchFamily="34" charset="0"/>
              </a:rPr>
              <a:t>Musimy ustalić, kto jadł ten obiad? I w jakim celu poniesiono ten wydatek? Jeżeli, na przykład: obiad jest „prywatnym” wydatkiem wspólnika, wówczas s</a:t>
            </a: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półka będzie zobowiązaną naliczyć podatek dochodowy w odpowiedniej stawce (15% lub 25%) i uregulować go terminie do 20. dnia następnego miesiąca po miesiącu, </a:t>
            </a:r>
            <a:r>
              <a:rPr lang="pl-PL" sz="8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w którym dokonano wydatku. 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AB8776A-A54B-4891-A828-8A8A64C3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4019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512168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Ukryte zyski – to wynagrodzenia dla wspólnika 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powyżej pewnego limitu (art. 28m ust. 4 pkt 1)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268760"/>
            <a:ext cx="7992888" cy="4896544"/>
          </a:xfrm>
        </p:spPr>
        <p:txBody>
          <a:bodyPr>
            <a:normAutofit fontScale="25000" lnSpcReduction="20000"/>
          </a:bodyPr>
          <a:lstStyle/>
          <a:p>
            <a:pPr marL="216535" indent="0">
              <a:lnSpc>
                <a:spcPct val="120000"/>
              </a:lnSpc>
              <a:buNone/>
            </a:pPr>
            <a:r>
              <a:rPr lang="pl-PL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Do ukrytych zysków </a:t>
            </a:r>
            <a:r>
              <a:rPr lang="pl-PL" sz="8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nie zalicza się </a:t>
            </a:r>
            <a:r>
              <a:rPr lang="pl-PL" sz="8000" b="1" dirty="0">
                <a:solidFill>
                  <a:srgbClr val="C00000"/>
                </a:solidFill>
              </a:rPr>
              <a:t>wynagrodzeń z tytułów, o których mowa w art. 12 ust. 1 oraz art. 13 pkt 7, 8 i 9 </a:t>
            </a:r>
            <a:r>
              <a:rPr lang="pl-PL" sz="8000" dirty="0"/>
              <a:t>ustawy z dnia 26 lipca 1991 r. o podatku dochodowym od osób fizycznych, oraz zasiłków pieniężnych z ubezpieczenia społecznego wypłaconych osobie fizycznej – </a:t>
            </a:r>
            <a:r>
              <a:rPr lang="pl-PL" sz="8000" u="sng" dirty="0"/>
              <a:t>w części, w jakiej suma </a:t>
            </a:r>
            <a:r>
              <a:rPr lang="pl-PL" sz="8000" dirty="0"/>
              <a:t>tych wynagrodzeń i zasiłków wypłacona </a:t>
            </a:r>
            <a:r>
              <a:rPr lang="pl-PL" sz="8000" u="sng" dirty="0"/>
              <a:t>w danym miesiącu tej osobie</a:t>
            </a:r>
            <a:r>
              <a:rPr lang="pl-PL" sz="8000" u="sng" dirty="0">
                <a:solidFill>
                  <a:srgbClr val="C00000"/>
                </a:solidFill>
              </a:rPr>
              <a:t> </a:t>
            </a:r>
            <a:r>
              <a:rPr lang="pl-PL" sz="8000" b="1" dirty="0">
                <a:solidFill>
                  <a:srgbClr val="C00000"/>
                </a:solidFill>
              </a:rPr>
              <a:t>nie przekracza pięciokrotności średniego miesięcznego wynagrodzenia wypłacanego przez podatnika </a:t>
            </a:r>
            <a:r>
              <a:rPr lang="pl-PL" sz="8000" dirty="0"/>
              <a:t>z tytułów, </a:t>
            </a:r>
            <a:br>
              <a:rPr lang="pl-PL" sz="8000" dirty="0"/>
            </a:br>
            <a:r>
              <a:rPr lang="pl-PL" sz="8000" dirty="0"/>
              <a:t>o których mowa w art. 12 ust. 1 oraz art. 13 pkt 7, 8 i 9 ustawy </a:t>
            </a:r>
            <a:br>
              <a:rPr lang="pl-PL" sz="8000" dirty="0"/>
            </a:br>
            <a:r>
              <a:rPr lang="pl-PL" sz="8000" dirty="0"/>
              <a:t>z dnia 26 lipca 1991 r. o podatku dochodowym od osób fizycznych, </a:t>
            </a:r>
            <a:r>
              <a:rPr lang="pl-PL" sz="8000" b="1" u="sng" dirty="0">
                <a:solidFill>
                  <a:srgbClr val="FF0000"/>
                </a:solidFill>
              </a:rPr>
              <a:t>nie więcej jednak niż </a:t>
            </a:r>
            <a:r>
              <a:rPr lang="pl-PL" sz="8000" b="1" dirty="0">
                <a:solidFill>
                  <a:srgbClr val="FF0000"/>
                </a:solidFill>
              </a:rPr>
              <a:t>pięciokrotności przeciętnego miesięcznego wynagrodzenia w sektorze przedsiębiorstw</a:t>
            </a:r>
            <a:r>
              <a:rPr lang="pl-PL" sz="8000" dirty="0"/>
              <a:t>, </a:t>
            </a:r>
            <a:r>
              <a:rPr lang="pl-PL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 czym średnie i przeciętne miesięczne wynagrodzenie ustala się za miesiąc poprzedzający miesiąc dokonania wypłat osobie fizycznej.</a:t>
            </a:r>
            <a:endParaRPr lang="pl-PL" sz="8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16535" indent="0">
              <a:lnSpc>
                <a:spcPct val="120000"/>
              </a:lnSpc>
              <a:buNone/>
            </a:pPr>
            <a:endParaRPr lang="pl-PL" sz="6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8632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E4DE46-3457-4751-A4C3-DDC6F7770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36525"/>
            <a:ext cx="8712968" cy="556171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</a:rPr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F92335-EA3A-4C01-B078-CCE79D6E2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052736"/>
            <a:ext cx="7848872" cy="507342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pl-PL" sz="1900" dirty="0"/>
              <a:t>Wspólnik spółki jest jednocześnie zatrudniony w tej spółce jako pracownik na umowę o pracę. Miesięczne wynagrodzenie ze stosunku pracy określono w umowie na kwotę </a:t>
            </a:r>
            <a:r>
              <a:rPr lang="pl-PL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15.000 zł.</a:t>
            </a:r>
          </a:p>
          <a:p>
            <a:pPr>
              <a:lnSpc>
                <a:spcPct val="120000"/>
              </a:lnSpc>
            </a:pPr>
            <a:r>
              <a:rPr lang="pl-PL" sz="1900" dirty="0"/>
              <a:t>Należy ustalić, </a:t>
            </a:r>
            <a:r>
              <a:rPr lang="pl-PL" sz="1900" b="1" dirty="0"/>
              <a:t>jaka jest </a:t>
            </a:r>
            <a:r>
              <a:rPr lang="pl-PL" sz="1900" b="1" dirty="0">
                <a:ea typeface="Times New Roman" panose="02020603050405020304" pitchFamily="18" charset="0"/>
                <a:cs typeface="Arial" panose="020B0604020202020204" pitchFamily="34" charset="0"/>
              </a:rPr>
              <a:t>pięciokrotności średniego miesięcznego wynagrodzenia wypłacanego w tej  spółce pracownikom zatrudnionym w ramach stosunku pracy.</a:t>
            </a:r>
          </a:p>
          <a:p>
            <a:pPr>
              <a:lnSpc>
                <a:spcPct val="120000"/>
              </a:lnSpc>
            </a:pPr>
            <a:r>
              <a:rPr lang="pl-PL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Zakładamy, że pięciokrotność średniego wynagrodzenie w miesiącu poprzednim wyniesie </a:t>
            </a:r>
            <a:r>
              <a:rPr lang="pl-PL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13.000</a:t>
            </a:r>
            <a:r>
              <a:rPr lang="pl-PL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 (wszyscy mają minimalną płacę po 2.600 x 5).</a:t>
            </a:r>
          </a:p>
          <a:p>
            <a:pPr>
              <a:lnSpc>
                <a:spcPct val="120000"/>
              </a:lnSpc>
            </a:pPr>
            <a:r>
              <a:rPr lang="pl-PL" sz="1900" b="1" dirty="0">
                <a:cs typeface="Arial" panose="020B0604020202020204" pitchFamily="34" charset="0"/>
              </a:rPr>
              <a:t>Wówczas kwota 2000 zł będzie dochodem do opodatkowania jako ukryty zysk. </a:t>
            </a:r>
            <a:r>
              <a:rPr lang="pl-PL" sz="1900" dirty="0">
                <a:cs typeface="Arial" panose="020B0604020202020204" pitchFamily="34" charset="0"/>
              </a:rPr>
              <a:t>Spółka płaci podatek – 15% lub 25% w zależności od wielkości podmiotu – do 20. dnia następnego miesiąca po miesiącu wypłaty wynagrodzenia dla wspólnika.</a:t>
            </a:r>
            <a:endParaRPr lang="pl-PL" sz="19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14098C9-F6FC-45DE-86D8-07A85562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4333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2352" y="136525"/>
            <a:ext cx="8771892" cy="1132235"/>
          </a:xfrm>
        </p:spPr>
        <p:txBody>
          <a:bodyPr>
            <a:normAutofit fontScale="90000"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Ukryte zyski –  to samochody osobowe wykorzystywane w działalności gospodarczej </a:t>
            </a:r>
            <a:b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</a:rPr>
              <a:t>(art.28m ust. 4 pkt 2)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268760"/>
            <a:ext cx="8208912" cy="44232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200" b="1" dirty="0"/>
              <a:t>Do ukrytych zysków </a:t>
            </a:r>
            <a:r>
              <a:rPr lang="pl-PL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zalicza się </a:t>
            </a:r>
            <a:r>
              <a:rPr lang="pl-PL" sz="2200" b="1" dirty="0">
                <a:solidFill>
                  <a:srgbClr val="C00000"/>
                </a:solidFill>
              </a:rPr>
              <a:t>wydatków i odpisów amortyzacyjnych oraz odpisów z tytułu trwałej utraty wartości, </a:t>
            </a:r>
            <a:r>
              <a:rPr lang="pl-PL" sz="2200" b="1" dirty="0"/>
              <a:t>związanych z używaniem samochodów osobowych</a:t>
            </a:r>
            <a:r>
              <a:rPr lang="pl-PL" sz="2200" dirty="0"/>
              <a:t>, środków transportu lotniczego, taboru pływającego oraz innych składników majątku: </a:t>
            </a:r>
          </a:p>
          <a:p>
            <a:pPr marL="457200" indent="-457200">
              <a:buFont typeface="+mj-lt"/>
              <a:buAutoNum type="alphaLcParenR"/>
            </a:pPr>
            <a:r>
              <a:rPr lang="pl-PL" sz="2000" b="1" dirty="0"/>
              <a:t>w pełnej wysokości </a:t>
            </a:r>
            <a:r>
              <a:rPr lang="pl-PL" sz="2000" dirty="0"/>
              <a:t>– w przypadku składników majątku wykorzystywanych wyłącznie na cele działalności gospodarczej, </a:t>
            </a:r>
          </a:p>
          <a:p>
            <a:pPr marL="457200" indent="-457200">
              <a:buFont typeface="+mj-lt"/>
              <a:buAutoNum type="alphaLcParenR"/>
            </a:pPr>
            <a:r>
              <a:rPr lang="pl-PL" sz="2000" b="1" dirty="0"/>
              <a:t>w wysokości 50% </a:t>
            </a:r>
            <a:r>
              <a:rPr lang="pl-PL" sz="2000" dirty="0"/>
              <a:t>– w przypadku składników majątku, </a:t>
            </a:r>
            <a:r>
              <a:rPr lang="pl-PL" sz="2000" b="1" dirty="0"/>
              <a:t>które nie są wykorzystywane wyłącznie na cele działalności gospodarczej</a:t>
            </a:r>
            <a:r>
              <a:rPr lang="pl-PL" sz="2200" b="1" dirty="0"/>
              <a:t>.</a:t>
            </a:r>
          </a:p>
          <a:p>
            <a:pPr marL="0" indent="0">
              <a:buNone/>
            </a:pPr>
            <a:r>
              <a:rPr lang="pl-PL" sz="2200" dirty="0"/>
              <a:t>W przypadku, o którym mowa w  lit. a,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ciężar dowodu, że składnik majątku jest wykorzystywany wyłącznie na cele działalności gospodarczej, spoczywa na podatniku.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457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55E8CC-5450-4196-BCA8-D623DABEC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25350"/>
            <a:ext cx="8579296" cy="1012974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Samochody osobowe używane niewyłącznie na cele działalności gospodarczej – to ukryte zyski</a:t>
            </a:r>
            <a:br>
              <a:rPr lang="pl-PL" sz="2400" dirty="0"/>
            </a:b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2EC39E-4125-4A57-9316-7ECD1C2B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92" y="1468511"/>
            <a:ext cx="8064896" cy="488783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2200" b="1" dirty="0"/>
              <a:t>Do ukrytych zysków </a:t>
            </a:r>
            <a:r>
              <a:rPr lang="pl-PL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zalicza się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wydatki, odpisy amortyzacyjne oraz odpisy z tytułu trwałej utraty wartości</a:t>
            </a:r>
            <a:r>
              <a:rPr lang="pl-PL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l-PL" sz="2200" dirty="0"/>
              <a:t>związane z używaniem samochodów osobowych, środków transportu lotniczego, taboru pływającego oraz innych składników majątku </a:t>
            </a:r>
            <a:br>
              <a:rPr lang="pl-PL" sz="2200" dirty="0"/>
            </a:br>
            <a:r>
              <a:rPr lang="pl-PL" sz="2200" dirty="0"/>
              <a:t>– </a:t>
            </a:r>
            <a:r>
              <a:rPr lang="pl-PL" sz="2200" b="1" u="sng" dirty="0"/>
              <a:t>w wysokości 50%</a:t>
            </a:r>
            <a:r>
              <a:rPr lang="pl-PL" sz="2200" b="1" dirty="0"/>
              <a:t>,</a:t>
            </a:r>
            <a:r>
              <a:rPr lang="pl-PL" sz="2200" dirty="0"/>
              <a:t> w przypadku składników majątku, </a:t>
            </a:r>
            <a:r>
              <a:rPr lang="pl-PL" sz="2200" b="1" dirty="0"/>
              <a:t>które nie są wykorzystywane wyłącznie na cele działalności gospodarczej.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2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Uwaga!  </a:t>
            </a:r>
            <a:r>
              <a:rPr lang="pl-PL" sz="2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Ewidencja księgowa </a:t>
            </a:r>
            <a:r>
              <a:rPr lang="pl-PL" sz="2200" dirty="0">
                <a:ea typeface="Times New Roman" panose="02020603050405020304" pitchFamily="18" charset="0"/>
                <a:cs typeface="Arial" panose="020B0604020202020204" pitchFamily="34" charset="0"/>
              </a:rPr>
              <a:t>musi</a:t>
            </a:r>
            <a:r>
              <a:rPr lang="pl-PL" sz="2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pozwalać na ustalenie przedmiotu opodatkowania oraz kwoty należnego podatku.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2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Wniosek!  </a:t>
            </a:r>
            <a:r>
              <a:rPr lang="pl-PL" sz="2200" dirty="0">
                <a:ea typeface="Times New Roman" panose="02020603050405020304" pitchFamily="18" charset="0"/>
                <a:cs typeface="Arial" panose="020B0604020202020204" pitchFamily="34" charset="0"/>
              </a:rPr>
              <a:t>Ewidencja księgowa kosztów używania aut osobowych  musi być prowadzona w taki sposób, aby można było ustalić kwoty podatku należnego „od tych ukrytych zysków” za poszczególne miesiące.</a:t>
            </a:r>
            <a:endParaRPr lang="pl-PL" sz="24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68C1E44-D90E-4FE2-AD5F-9A6B425A5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4100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1EC34D-A23A-4F42-A79C-E9639049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8784976" cy="1038573"/>
          </a:xfrm>
        </p:spPr>
        <p:txBody>
          <a:bodyPr>
            <a:noAutofit/>
          </a:bodyPr>
          <a:lstStyle/>
          <a:p>
            <a:br>
              <a:rPr lang="pl-PL" sz="2000" b="1" dirty="0">
                <a:solidFill>
                  <a:srgbClr val="00B05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Przykład – Ukryte zyski – samochody osobowe wykorzystywane </a:t>
            </a:r>
            <a:b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do celów niezwiązanych z działalnością gospodarczą </a:t>
            </a:r>
            <a:b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CA8D6D-42C7-4301-ACA9-EEECAA596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038573"/>
            <a:ext cx="8064896" cy="531777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Spółka wykorzystuje w działalności gospodarczej samochód osobowy.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styczniu 2021 r. </a:t>
            </a:r>
            <a:r>
              <a:rPr lang="pl-PL" sz="19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poniosła koszty używania auta osobowego </a:t>
            </a:r>
            <a:br>
              <a:rPr lang="pl-PL" sz="19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19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kwocie 2.000</a:t>
            </a:r>
            <a: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19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zł</a:t>
            </a:r>
            <a: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(paliwo, ubezpieczenie, naprawy i inne) </a:t>
            </a:r>
            <a:r>
              <a:rPr lang="pl-PL" sz="19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oraz koszty amortyzacji tego samochodu 3.000 zł.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Dla tego samochodu osobowego spółka nie prowadzi ewidencji przebiegu pojazdu, o której mowa w art. 86 ust. 4 ustawy o podatku od towarów </a:t>
            </a:r>
            <a:b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 usług. </a:t>
            </a:r>
            <a:r>
              <a:rPr lang="pl-PL" sz="19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Spółka nie posiada też innych dowodów, które udowadniałyby, że dany samochód jest wykorzystywany wyłącznie na cele działalności gospodarczej.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tej sytuacji spółka jest zobowiązaną do zapłaty podatku, według właściwej dla danego podmiotu stawki, </a:t>
            </a:r>
            <a:r>
              <a:rPr lang="pl-PL" sz="19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od kwoty 2.500 zł </a:t>
            </a:r>
            <a:br>
              <a:rPr lang="pl-PL" sz="19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19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(50% z 5.000 zł) w terminie do 20. lutego. </a:t>
            </a:r>
          </a:p>
          <a:p>
            <a:pPr marL="0" indent="0">
              <a:buNone/>
            </a:pPr>
            <a:r>
              <a:rPr lang="pl-PL" sz="1800" b="1" dirty="0">
                <a:solidFill>
                  <a:srgbClr val="FF0000"/>
                </a:solidFill>
              </a:rPr>
              <a:t>Uwaga!</a:t>
            </a:r>
          </a:p>
          <a:p>
            <a:pPr marL="0" indent="0">
              <a:buNone/>
            </a:pPr>
            <a:r>
              <a:rPr lang="pl-PL" sz="1800" dirty="0"/>
              <a:t>Pojawia się wątpliwość czy do wydatków, uznawanych za ukryte zyski, mamy zaliczać tylko 50% kwot netto faktur, czy również 50% VAT naliczonego, którego nie można w świetle przepisów ustawy o VAT odliczać?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1E4256-F62B-46D2-B000-EADD1AF0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51836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44FB0F-39B2-4735-9DDA-B1D1C9F9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36525"/>
            <a:ext cx="8784976" cy="1060227"/>
          </a:xfrm>
        </p:spPr>
        <p:txBody>
          <a:bodyPr>
            <a:normAutofit fontScale="90000"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Wydatki niezwiązane z działalnością gospodarczą </a:t>
            </a:r>
            <a:b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kategoria dochodu stanowiąca przedmiot opodatkowania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3131D5-110B-44D5-964D-205967B4D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555" y="1375455"/>
            <a:ext cx="7992889" cy="51595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900" dirty="0"/>
              <a:t>Podstawa opodatkowania to </a:t>
            </a:r>
            <a:r>
              <a:rPr lang="pl-PL" sz="1900" dirty="0">
                <a:solidFill>
                  <a:srgbClr val="C00000"/>
                </a:solidFill>
              </a:rPr>
              <a:t>suma dochodów z tytułu ukrytego zysku</a:t>
            </a:r>
            <a:r>
              <a:rPr lang="pl-PL" sz="1900" b="1" dirty="0">
                <a:solidFill>
                  <a:srgbClr val="C00000"/>
                </a:solidFill>
              </a:rPr>
              <a:t> </a:t>
            </a:r>
            <a:br>
              <a:rPr lang="pl-PL" sz="1900" b="1" dirty="0">
                <a:solidFill>
                  <a:srgbClr val="C00000"/>
                </a:solidFill>
              </a:rPr>
            </a:br>
            <a:r>
              <a:rPr lang="pl-PL" sz="1900" b="1" dirty="0">
                <a:solidFill>
                  <a:srgbClr val="C00000"/>
                </a:solidFill>
              </a:rPr>
              <a:t>i dochodu z tytułu wydatków niezwiązanych z działalnością gospodarczą, </a:t>
            </a:r>
            <a:r>
              <a:rPr lang="pl-PL" sz="1900" dirty="0"/>
              <a:t>ustalona w miesiącu, </a:t>
            </a:r>
            <a:r>
              <a:rPr lang="pl-PL" sz="1900" u="sng" dirty="0"/>
              <a:t>w którym wykonano świadczenie lub dokonano wypłaty lub wydatku.</a:t>
            </a:r>
          </a:p>
          <a:p>
            <a:pPr marL="0" indent="0" algn="ctr">
              <a:buNone/>
            </a:pPr>
            <a:endParaRPr lang="pl-PL" sz="19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l-PL" sz="1900" b="1" dirty="0">
                <a:solidFill>
                  <a:srgbClr val="FF0000"/>
                </a:solidFill>
              </a:rPr>
              <a:t>Uwaga!</a:t>
            </a:r>
            <a:r>
              <a:rPr lang="pl-PL" sz="1900" b="1" dirty="0"/>
              <a:t> Pojawia się odrębna opodatkowania </a:t>
            </a:r>
            <a:r>
              <a:rPr lang="pl-PL" sz="1900" b="1" dirty="0">
                <a:solidFill>
                  <a:srgbClr val="FF0000"/>
                </a:solidFill>
              </a:rPr>
              <a:t>„</a:t>
            </a:r>
            <a:r>
              <a:rPr lang="pl-PL" sz="1900" b="1" i="1" dirty="0">
                <a:solidFill>
                  <a:srgbClr val="FF0000"/>
                </a:solidFill>
              </a:rPr>
              <a:t>dochodu z tytułu wydatków niezwiązanych z działalnością gospodarczą</a:t>
            </a:r>
            <a:r>
              <a:rPr lang="pl-PL" sz="1900" b="1" dirty="0">
                <a:solidFill>
                  <a:srgbClr val="FF0000"/>
                </a:solidFill>
              </a:rPr>
              <a:t>”.</a:t>
            </a:r>
          </a:p>
          <a:p>
            <a:pPr marL="0" indent="0">
              <a:buNone/>
            </a:pPr>
            <a:endParaRPr lang="pl-PL" sz="1900" b="1" dirty="0"/>
          </a:p>
          <a:p>
            <a:pPr marL="0" indent="0">
              <a:buNone/>
            </a:pPr>
            <a:r>
              <a:rPr lang="pl-PL" sz="1900" b="1" dirty="0"/>
              <a:t>Pytanie: Jakie to mogą być wydatki? – Pojęcie ”niedookreślone”</a:t>
            </a:r>
          </a:p>
          <a:p>
            <a:pPr marL="0" indent="0">
              <a:buNone/>
            </a:pPr>
            <a:r>
              <a:rPr lang="pl-PL" sz="1900" dirty="0"/>
              <a:t>Na przykład: prywatne wydatki wspólników (ubrania, hotele, jedzenie, etc.) oraz inne niezwiązane z prowadzoną działalności. Od takich wydatków trzeba będzie naliczać i płacić podatek na bieżąco do 20. następnego miesiąca </a:t>
            </a:r>
            <a:br>
              <a:rPr lang="pl-PL" sz="1900" dirty="0"/>
            </a:br>
            <a:r>
              <a:rPr lang="pl-PL" sz="1900" dirty="0"/>
              <a:t>– stawka 15% lub 25% w zależności od wielkości podmiotu.</a:t>
            </a:r>
          </a:p>
          <a:p>
            <a:pPr marL="0" indent="0">
              <a:buNone/>
            </a:pPr>
            <a:r>
              <a:rPr lang="pl-PL" sz="1900" dirty="0">
                <a:solidFill>
                  <a:srgbClr val="FF0000"/>
                </a:solidFill>
              </a:rPr>
              <a:t>Wniosek! </a:t>
            </a:r>
            <a:r>
              <a:rPr lang="pl-PL" sz="1900" dirty="0"/>
              <a:t>W księgach rachunkowych takie wydatku będziemy musieli wyodrębniać tak, aby można było ustalić prawidłową kwotę należnego podatku.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018316-59FC-4D77-B3DF-CF47D3FBB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81197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D98893-5C2F-4066-8C96-55B7874ED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36525"/>
            <a:ext cx="8759548" cy="1050926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Obowiązki sprawozdawcze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3B9062-FF20-48F4-9E38-63EEC1392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12776"/>
            <a:ext cx="7920880" cy="4713387"/>
          </a:xfrm>
        </p:spPr>
        <p:txBody>
          <a:bodyPr>
            <a:normAutofit fontScale="92500" lnSpcReduction="20000"/>
          </a:bodyPr>
          <a:lstStyle/>
          <a:p>
            <a:pPr marL="914400" lvl="1" indent="-514350">
              <a:buFont typeface="+mj-lt"/>
              <a:buAutoNum type="arabicPeriod"/>
            </a:pP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Obowiązek złożenia deklaracji rocznej (art. 28r)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Po zakończeniu roku do </a:t>
            </a:r>
            <a:r>
              <a:rPr lang="pl-PL" sz="2400" b="1" u="sng" dirty="0"/>
              <a:t>końca trzeciego miesiąca następnego roku</a:t>
            </a:r>
            <a:r>
              <a:rPr lang="pl-PL" sz="2400" dirty="0"/>
              <a:t> – </a:t>
            </a:r>
            <a:r>
              <a:rPr lang="pl-PL" sz="2400" b="1" dirty="0"/>
              <a:t>deklaracja roczna </a:t>
            </a:r>
            <a:r>
              <a:rPr lang="pl-PL" sz="2400" dirty="0"/>
              <a:t>według ustalonego wzoru o wysokości dochodu osiągniętego za poprzedni rok podatkowy.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b="1" dirty="0"/>
              <a:t>Deklaracja będzie miała tylko funkcję informacyjną </a:t>
            </a:r>
            <a:br>
              <a:rPr lang="pl-PL" sz="2400" b="1" dirty="0"/>
            </a:br>
            <a:r>
              <a:rPr lang="pl-PL" sz="2400" b="1" dirty="0"/>
              <a:t>o dochodach z całego roku.</a:t>
            </a:r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dirty="0"/>
              <a:t>Obowiązek zapłaty podatku będzie istniał niezależnie, </a:t>
            </a:r>
            <a:br>
              <a:rPr lang="pl-PL" sz="2400" dirty="0"/>
            </a:br>
            <a:r>
              <a:rPr lang="pl-PL" sz="2400" dirty="0"/>
              <a:t>w trakcie roku, jeśli wystąpią zdarzenia (operacje gospodarcze) wymienione w ustawie jako przedmiot opodatkowania w estońskim systemie. 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BC0E525-CE3A-4FAE-B8FB-D284B063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308738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936104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Obowiązki sprawozdawcze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1124744"/>
            <a:ext cx="7920880" cy="5001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Oświadczenie udziałowca składane dla spółki, w którym udziałowiec wskazuje podmioty powiązane z tą spółką (art.28s)</a:t>
            </a:r>
            <a:b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pl-PL" sz="2000" b="1" dirty="0"/>
              <a:t>Osoba fizyczna, będąca udziałowcem </a:t>
            </a:r>
            <a:r>
              <a:rPr lang="pl-PL" sz="2000" dirty="0"/>
              <a:t>podatnika opodatkowanego estońskim CIT,</a:t>
            </a:r>
            <a:r>
              <a:rPr lang="pl-PL" sz="2000" b="1" dirty="0"/>
              <a:t> składa temu podatnikowi </a:t>
            </a:r>
            <a:r>
              <a:rPr lang="pl-PL" sz="2000" b="1" dirty="0">
                <a:solidFill>
                  <a:srgbClr val="FF0000"/>
                </a:solidFill>
              </a:rPr>
              <a:t>oświadczenie, według ustalonego wzoru</a:t>
            </a:r>
            <a:r>
              <a:rPr lang="pl-PL" sz="2000" dirty="0">
                <a:solidFill>
                  <a:srgbClr val="FF0000"/>
                </a:solidFill>
              </a:rPr>
              <a:t>,</a:t>
            </a:r>
            <a:r>
              <a:rPr lang="pl-PL" sz="2000" dirty="0"/>
              <a:t>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podmiotach, </a:t>
            </a:r>
            <a:b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których posiada bezpośrednio lub pośrednio co najmniej 5% udziałów w kapitale,</a:t>
            </a: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000" dirty="0"/>
              <a:t>ogółu praw i obowiązków, tytułów uczestnictwa w funduszu inwestycyjnym lub instytucji wspólnego inwestowania, lub innych praw majątkowych związanych z prawem do otrzymania świadczenia jako założyciel (fundator) lub beneficjent fundacji, trustu lub innego podmiotu albo stosunku prawnego </a:t>
            </a:r>
            <a:br>
              <a:rPr lang="pl-PL" sz="2000" dirty="0"/>
            </a:br>
            <a:r>
              <a:rPr lang="pl-PL" sz="2000" dirty="0"/>
              <a:t>o charakterze powierniczym, </a:t>
            </a:r>
            <a:r>
              <a:rPr lang="pl-PL" sz="2000" b="1" dirty="0">
                <a:solidFill>
                  <a:srgbClr val="C00000"/>
                </a:solidFill>
              </a:rPr>
              <a:t>w terminie do końca pierwszego miesiąca każdego roku podatkowego spółki.</a:t>
            </a:r>
          </a:p>
          <a:p>
            <a:pPr marL="0" indent="0">
              <a:buNone/>
            </a:pPr>
            <a:endParaRPr lang="pl-PL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5218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EF786C-2BB4-47CB-B576-3740EDEE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980728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Obowiązki sprawozdawcze </a:t>
            </a:r>
            <a: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(art. 28s)</a:t>
            </a:r>
            <a:endParaRPr lang="pl-PL" sz="2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502CD9-AE30-42C8-92C6-6230168BB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08" y="836712"/>
            <a:ext cx="8157592" cy="528945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Kopię oświadczenia podatnik przekazuje, </a:t>
            </a:r>
            <a:r>
              <a:rPr lang="pl-PL" sz="72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żądanie</a:t>
            </a:r>
            <a:r>
              <a:rPr lang="pl-PL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do naczelnika urzędu skarbowego.</a:t>
            </a:r>
            <a:endParaRPr lang="pl-PL" sz="72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7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przypadku gdy osoba fizyczna będąca udziałowcem lub akcjonariuszem podatnika opodatkowanego ryczałtem </a:t>
            </a:r>
            <a:r>
              <a:rPr lang="pl-PL" sz="7200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nie złoży wymaganego oświadczenia</a:t>
            </a:r>
            <a:r>
              <a:rPr lang="pl-PL" sz="7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pl-PL" sz="72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podatnik ten informuje o niewykonaniu tego obowiązku naczelnika urzędu skarbowego </a:t>
            </a:r>
            <a:r>
              <a:rPr lang="pl-PL" sz="7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właściwego dla podatnika oraz naczelnika urzędu skarbowego właściwego dla tej osoby fizycznej, </a:t>
            </a:r>
            <a:br>
              <a:rPr lang="pl-PL" sz="7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7200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terminie 30 dni od upływu terminu na jego wykonanie.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6800" b="1" dirty="0">
                <a:ea typeface="Times New Roman" panose="02020603050405020304" pitchFamily="18" charset="0"/>
                <a:cs typeface="Arial" panose="020B0604020202020204" pitchFamily="34" charset="0"/>
              </a:rPr>
              <a:t>Kara przewidziana w kodeksie karnym skarbowym dla wspólnika za brak oświadczenia</a:t>
            </a:r>
          </a:p>
          <a:p>
            <a:pPr marL="323850" indent="0" algn="just">
              <a:lnSpc>
                <a:spcPct val="120000"/>
              </a:lnSpc>
              <a:buNone/>
            </a:pPr>
            <a:r>
              <a:rPr lang="pl-PL" sz="68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Art. 56e. § 1. Osoba fizyczna będąca udziałowcem lub akcjonariuszem podatnika opodatkowanego ryczałtem od dochodów spółek kapitałowych zgodnie z przepisami ustawy z dnia 15 lutego 1992 r. o podatku dochodowym od osób prawnych, </a:t>
            </a:r>
            <a:r>
              <a:rPr lang="pl-PL" sz="68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która wbrew obowiązkowi nie składa temu podatnikowi oświadczenia, o którym mowa w art. 28s ust. 1 tej ustawy, albo składa je po terminie lub podaje w nim dane niezgodne ze stanem rzeczywistym, podlega karze grzywny do 720 stawek dziennych. 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143955-799F-4B0E-8CC3-2844EE4AE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39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50286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136525"/>
            <a:ext cx="8985176" cy="1281113"/>
          </a:xfrm>
        </p:spPr>
        <p:txBody>
          <a:bodyPr>
            <a:noAutofit/>
          </a:bodyPr>
          <a:lstStyle/>
          <a:p>
            <a:r>
              <a:rPr lang="pl-PL" sz="2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Zmiana przepisów w ustawie o rachunkowości</a:t>
            </a:r>
            <a:br>
              <a:rPr lang="pl-PL" sz="2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Dodatkowe informacje i objaśniania do sprawozdania finansowego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251520" y="1628800"/>
            <a:ext cx="8435280" cy="4458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 dirty="0"/>
              <a:t>W ustawie z dnia 29 września 1994 r. o rachunkowości, </a:t>
            </a:r>
            <a:br>
              <a:rPr lang="pl-PL" sz="2200" dirty="0"/>
            </a:br>
            <a:r>
              <a:rPr lang="pl-PL" sz="2200" b="1" dirty="0"/>
              <a:t>w </a:t>
            </a:r>
            <a:r>
              <a:rPr lang="pl-PL" sz="2200" b="1" u="sng" dirty="0"/>
              <a:t>załączniku nr 1 do ustawy w części</a:t>
            </a:r>
            <a:r>
              <a:rPr lang="pl-PL" sz="2200" b="1" dirty="0"/>
              <a:t> „Dodatkowe informacje i objaśnienia”</a:t>
            </a:r>
            <a:r>
              <a:rPr lang="pl-PL" sz="2200" dirty="0"/>
              <a:t> w ust. 1 po pkt 17 dodaje się pkt 17a w brzmieniu: </a:t>
            </a:r>
            <a:r>
              <a:rPr lang="pl-PL" sz="2200" b="1" i="1" dirty="0"/>
              <a:t>„Informacje o dochodach z tytułu ukrytych zysków w rozumieniu art. 28m ust. 1 pkt 2 ustawy </a:t>
            </a:r>
            <a:r>
              <a:rPr lang="pl-PL" sz="2200" i="1" dirty="0"/>
              <a:t>z dnia 15 lutego 1992 r. o podatku dochodowym od osób 28 prawnych – w przypadku podatników opodatkowanych ryczałtem od dochodów spółek kapitałowych</a:t>
            </a:r>
            <a:r>
              <a:rPr lang="pl-PL" sz="2200" dirty="0"/>
              <a:t>”.</a:t>
            </a:r>
          </a:p>
          <a:p>
            <a:pPr marL="0" indent="0">
              <a:buNone/>
            </a:pPr>
            <a:endParaRPr lang="pl-PL" sz="2200" dirty="0"/>
          </a:p>
          <a:p>
            <a:pPr marL="0" indent="0">
              <a:buNone/>
            </a:pPr>
            <a:r>
              <a:rPr lang="pl-PL" sz="2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pl-PL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art. 3</a:t>
            </a:r>
            <a:r>
              <a:rPr lang="pl-PL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ustawy </a:t>
            </a:r>
            <a:r>
              <a:rPr lang="pl-P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z dnia 28 października 2020 r. o zmianie ustawy </a:t>
            </a:r>
            <a:br>
              <a:rPr lang="pl-P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</a:br>
            <a:r>
              <a:rPr lang="pl-P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 podatku dochodowym od osób prawnych oraz niektórych innych ustaw.</a:t>
            </a:r>
            <a:endParaRPr lang="pl-PL" sz="20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8009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BB1BEC-7D8D-4D9B-907E-01D8D70FB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8820472" cy="916211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Obowiązek należytego ewidencjonowania zdarzeń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dla potrzeb estońskiego CIT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63F267-24D1-4922-8986-CDD1A2CF0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052736"/>
            <a:ext cx="7920880" cy="507342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pl-PL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W </a:t>
            </a:r>
            <a:r>
              <a:rPr lang="pl-PL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dodatkowych informacjach i objaśnieniach do sprawozdania finansowego </a:t>
            </a:r>
            <a:r>
              <a:rPr lang="pl-PL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będzie należało wykazać wszelkie zdarzenia gospodarcze i prawne, w wyniku których powstał dochód zaliczany do kategorii ukrytych zysków</a:t>
            </a:r>
            <a:r>
              <a:rPr lang="pl-PL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l-PL" sz="8000" dirty="0"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nformacje w tym zakresie powinny, </a:t>
            </a:r>
            <a:r>
              <a:rPr lang="pl-PL" sz="8000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mojej ocenia</a:t>
            </a:r>
            <a:r>
              <a:rPr lang="pl-PL" sz="8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wskazywać co najmniej na: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l-PL" sz="8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rodzaj dokonanej czynności (zdarzenia), spełniającej definicję ukrytych zysków wraz z jej opisem,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l-PL" sz="8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datę dokonania świadczenia (datę dokonania wydatku) determinującą moment powstania obowiązku podatkowego,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l-PL" sz="8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kwotę wydatku (wartości świadczenia) zaliczanej do kategorii ukrytych zysków i stanowiącej dochód podlegający opodatkowaniu ryczałtem od dochodów spółek kapitałowych,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l-PL" sz="8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kwotę należnego ryczałtu od dochodów spółek kapitałowych oraz termin jego zapłaty.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68E41C0-2081-4283-A7A2-F679873DE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62171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AA7FE8-ACD8-40CD-9D7A-6535737CA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60648"/>
            <a:ext cx="8784976" cy="926803"/>
          </a:xfrm>
        </p:spPr>
        <p:txBody>
          <a:bodyPr>
            <a:normAutofit/>
          </a:bodyPr>
          <a:lstStyle/>
          <a:p>
            <a: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Przykład I – Ukryte zyski – opis do dodatkowych informacji </a:t>
            </a:r>
            <a:b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objaśnień do sprawozdania</a:t>
            </a:r>
            <a:endParaRPr lang="pl-PL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214067-EF6D-42C3-8476-2E957EF0D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17638"/>
            <a:ext cx="7920880" cy="47085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Spółka poniosła w poszczególnych miesiącach wydatki na używanie samochodu osobowego, który to samochód nie jest wykorzystywany wyłącznie w działalności gospodarczej podatnika. </a:t>
            </a:r>
          </a:p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Kwoty wydatków dotyczących używania samochodu osobowego, </a:t>
            </a:r>
            <a:r>
              <a:rPr lang="pl-PL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poniesione przez spółkę w poszczególnych miesiącach, </a:t>
            </a: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wynosiły odpowiednio: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styczeń 2021 – 1500 zł, od tej kwoty należny ryczałt (15% lub 25% </a:t>
            </a:r>
            <a:b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zależności od wielkości jednostki), tj. kwota...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luty 2021 – 3000 zł, od tej kwoty należny ryczałt (15% lub 25%), tj. kwota…  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marzec 2021 – 1800 zł, od tej kwoty należny ryczałt (15% Lub 25%), tj. kwota…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5A2864C-AE9E-4743-9E80-29443D40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9094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1889F-5DBC-43B4-8DDD-BA65B6D66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Przykład II – Ukryte zyski – opis do dodatkowych informacji i objaśnień do sprawozdania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388D9F-2573-46DD-B682-BE249C4F5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17638"/>
            <a:ext cx="7920880" cy="47085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35000"/>
              </a:lnSpc>
              <a:spcAft>
                <a:spcPts val="1200"/>
              </a:spcAft>
              <a:buNone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Spółka poniosła wydatki </a:t>
            </a:r>
            <a:r>
              <a:rPr lang="pl-PL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niezwiązane z jej działalności gospodarczą</a:t>
            </a: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Wydatki dotyczyły wspólnika i członków jego rodziny (</a:t>
            </a:r>
            <a:r>
              <a:rPr lang="pl-PL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prywatne hotele, ubrania i usługi gastronomiczne)</a:t>
            </a: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Kwoty wydatków kształtowały się </a:t>
            </a:r>
            <a:b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poszczególnych miesiącach w poniższej wysokości: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styczeń 850 zł – od tej kwoty należny ryczałt (15% lub 25%), tj</a:t>
            </a:r>
            <a:r>
              <a:rPr lang="pl-PL" sz="1800" dirty="0"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…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luty 1500 zł – od tej kwoty należny ryczałt (15% lub 25%), tj. …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kwiecień 500 zł – od tej kwoty należny ryczałt (15% lub 25%), tj</a:t>
            </a:r>
            <a:r>
              <a:rPr lang="pl-PL" sz="1800" dirty="0"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…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1800" dirty="0" err="1"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pl-PL" sz="1800" dirty="0" err="1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td</a:t>
            </a:r>
            <a:r>
              <a:rPr lang="pl-P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35000"/>
              </a:lnSpc>
              <a:spcAft>
                <a:spcPts val="1200"/>
              </a:spcAft>
              <a:buNone/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026605C-A298-4D6E-85ED-9F50D9F1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13424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23AEE1-C4D9-4B87-9F71-87299A71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36525"/>
            <a:ext cx="8579296" cy="916211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Sprawozdanie finansowe u małych i mikro…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0572EE-E927-440F-B60F-2AC4F36B7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052736"/>
            <a:ext cx="8147248" cy="507342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35000"/>
              </a:lnSpc>
              <a:spcAft>
                <a:spcPts val="1200"/>
              </a:spcAft>
              <a:buNone/>
            </a:pPr>
            <a:r>
              <a:rPr lang="pl-PL" sz="7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Podatnicy opodatkowani ryczałtem od dochodów spółek kapitałowych, którzy sporządzają sprawozdanie finansowe </a:t>
            </a:r>
            <a:r>
              <a:rPr lang="pl-PL" sz="72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 uwzględnieniem załącznika nr 1 do ustawy o rachunkowości,</a:t>
            </a:r>
            <a:r>
              <a:rPr lang="pl-PL" sz="7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będą mieli obowiązek ujawniać </a:t>
            </a:r>
            <a:br>
              <a:rPr lang="pl-PL" sz="7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7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„Dodatkowych informacjach i objaśnieniach” dochody zaliczane do kategorii ukrytych zysków </a:t>
            </a:r>
          </a:p>
          <a:p>
            <a:pPr marL="0" indent="0" algn="just">
              <a:lnSpc>
                <a:spcPct val="135000"/>
              </a:lnSpc>
              <a:spcAft>
                <a:spcPts val="1200"/>
              </a:spcAft>
              <a:buNone/>
            </a:pPr>
            <a:r>
              <a:rPr lang="pl-PL" sz="5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Natomiast, zgodnie z art. 48 ust. 3 ustawy o rachunkowości, jednostka mikro może nie sporządzać informacji dodatkowej, pod warunkiem że przedstawi informacje uzupełniające do bilansu określone </a:t>
            </a:r>
            <a:r>
              <a:rPr lang="pl-PL" sz="5600" u="sng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załączniku nr 4</a:t>
            </a:r>
            <a:r>
              <a:rPr lang="pl-PL" sz="5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do ustawy. Z kolei z art. 48 ust. 4 wynika, że zakres informacji dodatkowej dla jednostek małych, sporządzających uproszczoną informację dodatkową, określa </a:t>
            </a:r>
            <a:r>
              <a:rPr lang="pl-PL" sz="5600" u="sng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załącznik nr 5 do ustawy</a:t>
            </a:r>
            <a:r>
              <a:rPr lang="pl-PL" sz="5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Jednostka mała, która nie sporządza uproszczonej informacji dodatkowej, sporządza informację dodatkową w zakresie nie mniejszym niż określony w załączniku nr 5 do ustawy.</a:t>
            </a:r>
            <a:endParaRPr lang="pl-PL" sz="56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35000"/>
              </a:lnSpc>
              <a:buNone/>
            </a:pPr>
            <a:r>
              <a:rPr lang="pl-PL" sz="6400" b="1" u="sng" dirty="0">
                <a:ea typeface="Times New Roman" panose="02020603050405020304" pitchFamily="18" charset="0"/>
                <a:cs typeface="Arial" panose="020B0604020202020204" pitchFamily="34" charset="0"/>
              </a:rPr>
              <a:t>Zatem wydaje się, że</a:t>
            </a:r>
            <a:r>
              <a:rPr lang="pl-PL" sz="6400" b="1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6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podatnicy estońskiego CIT, spełniający definicję jednostki mikro lub małej, w przypadku sporządzania sprawozdania </a:t>
            </a:r>
            <a:br>
              <a:rPr lang="pl-PL" sz="6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6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 zastosowaniem załącznika nr 4 lub załącznika nr 5 do ustawy </a:t>
            </a:r>
            <a:br>
              <a:rPr lang="pl-PL" sz="6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6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 rachunkowości, </a:t>
            </a:r>
            <a:r>
              <a:rPr lang="pl-PL" sz="6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nie będą mieli obowiązku</a:t>
            </a:r>
            <a:r>
              <a:rPr lang="pl-PL" sz="6400" b="1" i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6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odrębnego specyfikowania </a:t>
            </a:r>
            <a:br>
              <a:rPr lang="pl-PL" sz="6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64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sprawozdaniu dochodów zaliczanych do kategorii ukrytych zysków. </a:t>
            </a:r>
            <a:endParaRPr lang="pl-PL" sz="64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3D5CB3A-9BCB-4793-B46B-70937F52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61735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6DD1B7-C719-4580-BB8A-1BA9FA7B8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8841160" cy="1063364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Opodatkowanie ryczałtem „na wyjściu z systemu”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podatek do zapłaty od zysków ze wszystkich lat.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94E4F0-F7FA-411B-B3F9-C4C68ECA9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10" y="1340769"/>
            <a:ext cx="8841160" cy="47853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Podstawa opodatkowania to również d</a:t>
            </a:r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ochód z tytułu zysku netto osiągniętego w roku podatkowym, w którym podatnik zakończył opodatkowanie ryczałtem.</a:t>
            </a:r>
          </a:p>
          <a:p>
            <a:pPr marL="0" indent="0">
              <a:buNone/>
            </a:pPr>
            <a:r>
              <a:rPr lang="pl-PL" sz="2200" dirty="0"/>
              <a:t>Przedmiotem opodatkowania </a:t>
            </a:r>
            <a:r>
              <a:rPr lang="pl-PL" sz="2200" b="1" dirty="0">
                <a:solidFill>
                  <a:srgbClr val="C00000"/>
                </a:solidFill>
              </a:rPr>
              <a:t>jest </a:t>
            </a:r>
            <a:r>
              <a:rPr lang="pl-PL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suma zysków netto, osiągniętych w każdym roku podatkowym stosowania opodatkowania ryczałtem w części, </a:t>
            </a:r>
            <a:r>
              <a:rPr lang="pl-PL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jakiej te zyski nie były zyskami podzielonym</a:t>
            </a:r>
            <a:r>
              <a:rPr lang="pl-PL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pl-PL" sz="2200" dirty="0"/>
              <a:t>lub nie zostały przeznaczone na pokrycie straty (dochód z tytułu zysku netto) - </a:t>
            </a:r>
            <a:r>
              <a:rPr lang="pl-PL" sz="2200" b="1" dirty="0"/>
              <a:t>w przypadku podatnika, który zakończył opodatkowanie ryczałtem.</a:t>
            </a:r>
          </a:p>
          <a:p>
            <a:pPr marL="0" indent="0">
              <a:buNone/>
            </a:pPr>
            <a:endParaRPr lang="pl-PL"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Uwaga!!! </a:t>
            </a: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Sformułowanie „zyski niepodzielone” należy rozumieć jako zyski dotychczas </a:t>
            </a:r>
            <a:r>
              <a:rPr lang="pl-PL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niepodzielone pomiędzy wspólników.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E3B5A95-D31A-4A07-B874-7A1545081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5448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B33DC5-BA16-4CCD-9BF1-894729051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36526"/>
            <a:ext cx="8579296" cy="1050926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Przykład: Podatek do zapłaty „na wyjściu z systemu” 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zakończenie opodatkowania ryczałtem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F22A18-BE7C-4D3D-A5CC-826391835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0768"/>
            <a:ext cx="8939060" cy="47888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sz="3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 czterech latach korzystania z estońskiego CIT (2021-2024) podatnik chce z niego zrezygnować. </a:t>
            </a:r>
          </a:p>
          <a:p>
            <a:pPr>
              <a:lnSpc>
                <a:spcPct val="120000"/>
              </a:lnSpc>
            </a:pPr>
            <a:r>
              <a:rPr lang="pl-PL" sz="3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 dniem 31.12.2024 r. rezygnuje z tego systemu opodatkowania.</a:t>
            </a:r>
          </a:p>
          <a:p>
            <a:pPr>
              <a:lnSpc>
                <a:spcPct val="120000"/>
              </a:lnSpc>
            </a:pPr>
            <a:r>
              <a:rPr lang="pl-PL" sz="3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</a:t>
            </a:r>
            <a:r>
              <a:rPr lang="pl-PL" dirty="0">
                <a:ea typeface="Times New Roman" panose="02020603050405020304" pitchFamily="18" charset="0"/>
                <a:cs typeface="Arial" panose="020B0604020202020204" pitchFamily="34" charset="0"/>
              </a:rPr>
              <a:t>kapitałach własnych u podatnika są wyodrębnione zyski osiągnięte z okresu opodatkowani ryczałtem </a:t>
            </a:r>
            <a:r>
              <a:rPr lang="pl-PL" sz="3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wysokości </a:t>
            </a:r>
            <a:r>
              <a:rPr lang="pl-PL" sz="32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1.000.000 zł. </a:t>
            </a:r>
          </a:p>
          <a:p>
            <a:pPr>
              <a:lnSpc>
                <a:spcPct val="120000"/>
              </a:lnSpc>
            </a:pPr>
            <a:r>
              <a:rPr lang="pl-PL" sz="3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Opodatkowaniu podlega</a:t>
            </a:r>
            <a:r>
              <a:rPr lang="pl-PL" sz="32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1.000.000 cała kwota zysków dotychczas „niepodzielonych” pomiędzy wspólnikami.</a:t>
            </a:r>
          </a:p>
          <a:p>
            <a:pPr>
              <a:lnSpc>
                <a:spcPct val="120000"/>
              </a:lnSpc>
            </a:pPr>
            <a:r>
              <a:rPr lang="pl-PL" dirty="0">
                <a:ea typeface="Times New Roman" panose="02020603050405020304" pitchFamily="18" charset="0"/>
                <a:cs typeface="Arial" panose="020B0604020202020204" pitchFamily="34" charset="0"/>
              </a:rPr>
              <a:t>Podatek według właściwej stawki – 15% lub 25% lub tutaj jest możliwość skorzystania ze stawek obniżonych 10% i 20% przy znaczących nakładach inwestycyjnych.</a:t>
            </a:r>
            <a:r>
              <a:rPr lang="pl-PL" sz="3200" i="0" u="sng" strike="noStrike" baseline="0" dirty="0"/>
              <a:t> </a:t>
            </a:r>
          </a:p>
          <a:p>
            <a:pPr>
              <a:lnSpc>
                <a:spcPct val="120000"/>
              </a:lnSpc>
            </a:pPr>
            <a:endParaRPr lang="pl-PL" sz="3200" b="1" dirty="0">
              <a:solidFill>
                <a:srgbClr val="FF0000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0EB5583-3ED8-44AC-9337-176F2121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06777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D4C4D-DCDE-40C9-A215-8513F70C4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36526"/>
            <a:ext cx="8784976" cy="1050926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 na zapłatę podatku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„na wyjściu z systemu”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45B62E-9A31-4358-B019-A376C83EA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87452"/>
            <a:ext cx="8507288" cy="4774724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pl-PL" sz="2000" dirty="0">
                <a:solidFill>
                  <a:srgbClr val="000000"/>
                </a:solidFill>
              </a:rPr>
              <a:t>R</a:t>
            </a:r>
            <a:r>
              <a:rPr lang="pl-PL" sz="2000" b="0" i="0" u="none" strike="noStrike" baseline="0" dirty="0">
                <a:solidFill>
                  <a:srgbClr val="000000"/>
                </a:solidFill>
              </a:rPr>
              <a:t>yczałt od dochodu z tytułu zysku netto − </a:t>
            </a:r>
            <a:r>
              <a:rPr lang="pl-PL" sz="2000" b="1" i="0" u="none" strike="noStrike" baseline="0" dirty="0">
                <a:solidFill>
                  <a:srgbClr val="000000"/>
                </a:solidFill>
              </a:rPr>
              <a:t>do końca trzeciego miesiąca roku podatkowego następującego po ostatnim roku opodatkowania ryczałtem. </a:t>
            </a:r>
          </a:p>
          <a:p>
            <a:pPr>
              <a:buFont typeface="+mj-lt"/>
              <a:buAutoNum type="arabicPeriod"/>
            </a:pPr>
            <a:r>
              <a:rPr lang="pl-PL" sz="2000" b="0" i="0" u="none" strike="noStrike" baseline="0" dirty="0">
                <a:solidFill>
                  <a:srgbClr val="000000"/>
                </a:solidFill>
              </a:rPr>
              <a:t>Jednakże podatnik </a:t>
            </a:r>
            <a:r>
              <a:rPr lang="pl-PL" sz="2000" b="1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może zapłacić podatek, o którym mowa powyżej, w całości albo w części, </a:t>
            </a:r>
            <a:r>
              <a:rPr lang="pl-PL" sz="20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okresie nie dłuższym niż 3 lata</a:t>
            </a:r>
            <a:r>
              <a:rPr lang="pl-PL" sz="2000" b="1" i="0" strike="noStrike" baseline="0" dirty="0">
                <a:solidFill>
                  <a:srgbClr val="FF0000"/>
                </a:solidFill>
              </a:rPr>
              <a:t>,</a:t>
            </a:r>
            <a:r>
              <a:rPr lang="pl-PL" sz="2000" b="1" i="0" strike="noStrike" baseline="0" dirty="0">
                <a:solidFill>
                  <a:srgbClr val="000000"/>
                </a:solidFill>
              </a:rPr>
              <a:t> </a:t>
            </a:r>
            <a:r>
              <a:rPr lang="pl-PL" sz="2000" i="0" u="none" strike="noStrike" baseline="0" dirty="0">
                <a:solidFill>
                  <a:srgbClr val="000000"/>
                </a:solidFill>
              </a:rPr>
              <a:t>licząc </a:t>
            </a:r>
            <a:r>
              <a:rPr lang="pl-PL" sz="2000" b="0" i="0" u="none" strike="noStrike" baseline="0" dirty="0">
                <a:solidFill>
                  <a:srgbClr val="000000"/>
                </a:solidFill>
              </a:rPr>
              <a:t>od końca roku podatkowego, w którym powstał obowiązek jego zapłaty, jeżeli przed upływem terminu zapłaty tego podatku poinformuje właściwego naczelnika urzędu skarbowego o sposobie przyjętego rozliczenia, podając </a:t>
            </a:r>
            <a:br>
              <a:rPr lang="pl-PL" sz="2000" b="0" i="0" u="none" strike="noStrike" baseline="0" dirty="0">
                <a:solidFill>
                  <a:srgbClr val="000000"/>
                </a:solidFill>
              </a:rPr>
            </a:br>
            <a:r>
              <a:rPr lang="pl-PL" sz="2000" b="0" i="0" u="none" strike="noStrike" baseline="0" dirty="0">
                <a:solidFill>
                  <a:srgbClr val="000000"/>
                </a:solidFill>
              </a:rPr>
              <a:t>w szczególności terminy i kwoty wpłat podatku. </a:t>
            </a:r>
          </a:p>
          <a:p>
            <a:pPr>
              <a:buFont typeface="+mj-lt"/>
              <a:buAutoNum type="arabicPeriod"/>
            </a:pPr>
            <a:r>
              <a:rPr lang="pl-PL" sz="2000" b="0" i="0" u="none" strike="noStrike" baseline="0" dirty="0">
                <a:solidFill>
                  <a:srgbClr val="000000"/>
                </a:solidFill>
              </a:rPr>
              <a:t>Jeżeli przed terminem zapłaty podatku podatnik zostanie postawiony w stan likwidacji albo upadłości, zostanie przejęty przez inny podmiot lub zaprzestanie prowadzenia działalności </a:t>
            </a:r>
            <a:br>
              <a:rPr lang="pl-PL" sz="2000" b="0" i="0" u="none" strike="noStrike" baseline="0" dirty="0">
                <a:solidFill>
                  <a:srgbClr val="000000"/>
                </a:solidFill>
              </a:rPr>
            </a:br>
            <a:r>
              <a:rPr lang="pl-PL" sz="2000" b="0" i="0" u="none" strike="noStrike" baseline="0" dirty="0">
                <a:solidFill>
                  <a:srgbClr val="000000"/>
                </a:solidFill>
              </a:rPr>
              <a:t>z jakiejkolwiek innej przyczyny, albo znacznie ograniczy zakres tej działalności, termin zapłaty tego podatku upływa z dniem poprzedzającym dzień zaistnienia jednego z tych zdarzeń.</a:t>
            </a: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DE6FA0-54E9-4B2A-9468-30AC666AA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02810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61648" cy="1080120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Wejście w życie nowych uregulowań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25152" y="1196752"/>
            <a:ext cx="8661648" cy="4929411"/>
          </a:xfrm>
        </p:spPr>
        <p:txBody>
          <a:bodyPr>
            <a:noAutofit/>
          </a:bodyPr>
          <a:lstStyle/>
          <a:p>
            <a:r>
              <a:rPr lang="pl-PL" sz="2200" b="1" dirty="0"/>
              <a:t>Ustawa wchodzi w życie z dniem 1 stycznia 2021 r. </a:t>
            </a:r>
          </a:p>
          <a:p>
            <a:r>
              <a:rPr lang="pl-PL" sz="2200" dirty="0"/>
              <a:t>Podatnicy podatku dochodowego od osób prawnych, </a:t>
            </a:r>
            <a:r>
              <a:rPr lang="pl-PL" sz="2200" b="1" dirty="0"/>
              <a:t>których rok podatkowy jest inny niż rok kalendarzowy i rozpoczął się przed dniem 1 stycznia 2021 r., a zakończy się po dniu 31 grudnia 2020 r.</a:t>
            </a:r>
            <a:r>
              <a:rPr lang="pl-PL" sz="2200" dirty="0"/>
              <a:t>, stosują do końca przyjętego przez siebie roku podatkowego przepisy ustawy w brzmieniu dotychczasowym.</a:t>
            </a:r>
          </a:p>
          <a:p>
            <a:r>
              <a:rPr lang="pl-PL" sz="2200" dirty="0"/>
              <a:t>Wybór opodatkowania ryczałtem od dochodów spółek kapitałowych, zgodnie z przepisami rozdziału 6b ustawy zmienianej, w brzmieniu nadanym niniejszą ustawą, </a:t>
            </a:r>
            <a:r>
              <a:rPr lang="pl-PL" sz="2200" b="1" dirty="0"/>
              <a:t>może zostać dokonany począwszy od roku podatkowego rozpoczynającego się po 31 grudnia 2020</a:t>
            </a:r>
            <a:r>
              <a:rPr lang="pl-PL" sz="2200" dirty="0"/>
              <a:t> </a:t>
            </a:r>
            <a:r>
              <a:rPr lang="pl-PL" sz="2200" b="1" dirty="0"/>
              <a:t>r. 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70527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D642D8-D495-4831-AFE8-A2AEACBDF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6525"/>
            <a:ext cx="8471284" cy="1281113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Możliwość rezygnacji z systemu w dowolnym roku</a:t>
            </a:r>
            <a:b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 dla tych, którzy wybiorą estoński CIT w latach 2021-2024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54B0CE-F030-4DFF-9916-AAEEA24BC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17638"/>
            <a:ext cx="7920880" cy="43868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b="1" dirty="0"/>
              <a:t>Podatnicy, którzy w latach 2021-2024 dokonają wyboru </a:t>
            </a:r>
            <a:r>
              <a:rPr lang="pl-PL" sz="2400" dirty="0"/>
              <a:t>opodatkowania ryczałtem od dochodów spółek kapitałowych zgodnie z przepisami rozdziału 6b ustawy zmienianej w art. 1, </a:t>
            </a:r>
            <a:r>
              <a:rPr lang="pl-PL" sz="2400" b="1" dirty="0"/>
              <a:t>mogą złożyć informację </a:t>
            </a:r>
            <a:br>
              <a:rPr lang="pl-PL" sz="2400" b="1" dirty="0"/>
            </a:br>
            <a:r>
              <a:rPr lang="pl-PL" sz="2400" b="1" dirty="0"/>
              <a:t>o rezygnacji z tego opodatkowania w deklaracji</a:t>
            </a:r>
            <a:r>
              <a:rPr lang="pl-PL" sz="2400" dirty="0"/>
              <a:t>, </a:t>
            </a:r>
            <a:br>
              <a:rPr lang="pl-PL" sz="2400" dirty="0"/>
            </a:br>
            <a:r>
              <a:rPr lang="pl-PL" sz="2400" dirty="0"/>
              <a:t>o której mowa w art. 28r ust. 1 ustawy zmienianej </a:t>
            </a:r>
            <a:br>
              <a:rPr lang="pl-PL" sz="2400" dirty="0"/>
            </a:br>
            <a:r>
              <a:rPr lang="pl-PL" sz="2400" dirty="0"/>
              <a:t>w art. 1, </a:t>
            </a:r>
            <a:r>
              <a:rPr lang="pl-PL" sz="2400" b="1" dirty="0"/>
              <a:t>składanej </a:t>
            </a:r>
            <a:r>
              <a:rPr lang="pl-PL" sz="2400" b="1" u="sng" dirty="0"/>
              <a:t>za dowolny rok podatkowy</a:t>
            </a:r>
            <a:r>
              <a:rPr lang="pl-PL" sz="2400" b="1" dirty="0"/>
              <a:t> tego okresu</a:t>
            </a:r>
            <a:r>
              <a:rPr lang="pl-PL" sz="2400" dirty="0"/>
              <a:t>. W tym przypadku utrata prawa do opodatkowania ryczałtem od dochodów spółek kapitałowych następuje z końcem roku podatkowego, za który składana jest ta deklaracja (art. 8 ustawy zmieniającej).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87BA767-4860-4FDC-B21C-DB860BBFF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49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67597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1E7FE0-BC2C-4A53-9674-069357B9E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1838A9-5555-4277-9E59-DE734631E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pl-PL" sz="4000" b="1" dirty="0">
              <a:solidFill>
                <a:srgbClr val="00B050"/>
              </a:solidFill>
            </a:endParaRPr>
          </a:p>
          <a:p>
            <a:pPr marL="0" indent="0" algn="r">
              <a:buNone/>
            </a:pPr>
            <a:r>
              <a:rPr lang="pl-PL" sz="4000" b="1">
                <a:solidFill>
                  <a:srgbClr val="00B050"/>
                </a:solidFill>
              </a:rPr>
              <a:t>Dziękuję Państwu za </a:t>
            </a:r>
            <a:r>
              <a:rPr lang="pl-PL" sz="4000" b="1" dirty="0">
                <a:solidFill>
                  <a:srgbClr val="00B050"/>
                </a:solidFill>
              </a:rPr>
              <a:t>uwagę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452FED7-D207-42FA-AD60-B437399A8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D966-B728-44F8-AA8A-713FAFD7DF26}" type="slidenum">
              <a:rPr lang="pl-PL" smtClean="0"/>
              <a:pPr/>
              <a:t>50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D87CF61-5DE3-447D-B54B-294358C4BE6A}"/>
              </a:ext>
            </a:extLst>
          </p:cNvPr>
          <p:cNvSpPr txBox="1"/>
          <p:nvPr/>
        </p:nvSpPr>
        <p:spPr>
          <a:xfrm>
            <a:off x="1043608" y="4550479"/>
            <a:ext cx="7848872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Bożena Nowicka</a:t>
            </a:r>
            <a:r>
              <a:rPr lang="pl-PL" sz="17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7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r"/>
            <a:r>
              <a:rPr lang="pl-PL" sz="1700" dirty="0">
                <a:latin typeface="Tahoma" pitchFamily="34" charset="0"/>
                <a:ea typeface="Tahoma" pitchFamily="34" charset="0"/>
                <a:cs typeface="Tahoma" pitchFamily="34" charset="0"/>
              </a:rPr>
              <a:t>Zastępca Dyrektora Biura Doradztwa Podatkowego  </a:t>
            </a:r>
          </a:p>
          <a:p>
            <a:pPr algn="r"/>
            <a:r>
              <a:rPr lang="pl-PL" sz="1700" dirty="0">
                <a:latin typeface="Tahoma" pitchFamily="34" charset="0"/>
                <a:ea typeface="Tahoma" pitchFamily="34" charset="0"/>
                <a:cs typeface="Tahoma" pitchFamily="34" charset="0"/>
              </a:rPr>
              <a:t>DORADCA Zespół Doradców Finansowo-Księgowych Sp. z o.o. w Lublinie</a:t>
            </a:r>
          </a:p>
        </p:txBody>
      </p:sp>
    </p:spTree>
    <p:extLst>
      <p:ext uri="{BB962C8B-B14F-4D97-AF65-F5344CB8AC3E}">
        <p14:creationId xmlns:p14="http://schemas.microsoft.com/office/powerpoint/2010/main" val="40735949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6163</Words>
  <Application>Microsoft Office PowerPoint</Application>
  <PresentationFormat>Pokaz na ekranie (4:3)</PresentationFormat>
  <Paragraphs>335</Paragraphs>
  <Slides>50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50</vt:i4>
      </vt:variant>
    </vt:vector>
  </HeadingPairs>
  <TitlesOfParts>
    <vt:vector size="56" baseType="lpstr">
      <vt:lpstr>Arial</vt:lpstr>
      <vt:lpstr>Calibri</vt:lpstr>
      <vt:lpstr>Tahoma</vt:lpstr>
      <vt:lpstr>Times New Roman</vt:lpstr>
      <vt:lpstr>Wingdings</vt:lpstr>
      <vt:lpstr>Motyw1</vt:lpstr>
      <vt:lpstr>  Co księgowy powinien wiedzieć  o estońskim CIT ?  </vt:lpstr>
      <vt:lpstr>Tematyka wystąpienia</vt:lpstr>
      <vt:lpstr>Główne zasady estońskiego CIT</vt:lpstr>
      <vt:lpstr>Główne zasady estońskiego CIT</vt:lpstr>
      <vt:lpstr>Główne zasady estońskiego CIT</vt:lpstr>
      <vt:lpstr>Rozliczenie podatku CIT za rok poprzedzający przystąpienia do estońskiego systemu (art. 7aa) </vt:lpstr>
      <vt:lpstr>Rozliczenie podatku CIT za rok poprzedzający przystąpienia do estońskiego systemu (art.7aa)</vt:lpstr>
      <vt:lpstr> Przykład – Podatnik decyduje się na przystąpienie do estońskiego CIT od 1 stycznia 2021 r. </vt:lpstr>
      <vt:lpstr> Przykład - Podatnik decyduje się na przystąpienie do estońskiego CIT od 1 stycznia 2021r. </vt:lpstr>
      <vt:lpstr>Cytat. Z projektu objaśnień MF zakresie Ryczałtu od dochodów spółek kapitałowych  </vt:lpstr>
      <vt:lpstr>Przykład I – zwiększenie przychodów do CIT</vt:lpstr>
      <vt:lpstr>Przykład II – zwiększenie przychodów do CIT</vt:lpstr>
      <vt:lpstr>Przykład III  – zwiększenie kosztów do CIT </vt:lpstr>
      <vt:lpstr> Przykład IV – zwiększenie kosztów do CIT </vt:lpstr>
      <vt:lpstr>Rozliczenia podatkowe „na wejściu” – WNIOSKI</vt:lpstr>
      <vt:lpstr>Rozliczenia podatkowe na wejściu – WNIOSKI</vt:lpstr>
      <vt:lpstr>Możliwy dłuższy termin na zapłatę podatku CIT za rok poprzedzający przystąpienie do estońskiego systemu (art. 7aa ust. 3)</vt:lpstr>
      <vt:lpstr>Obowiązek prowadzenie ksiąg rachunkowych  w sposób umożliwiający prawidłowe rozliczenie podatku w estońskim systemie (art. 28d ust. 1)</vt:lpstr>
      <vt:lpstr>Obowiązek prowadzenie ksiąg rachunkowych  w sposób umożliwiający prawidłowe rozliczenie podatków w estońskim systemie (art. 28d ust. 2 )</vt:lpstr>
      <vt:lpstr>Kontynuacja zasad rachunkowości po wejściu do estońskiego systemu (art. 28n ust. 3)</vt:lpstr>
      <vt:lpstr>Przedmiot opodatkowania (art. 28n) – czyli od czego płaci się podatek w estońskim CIT?</vt:lpstr>
      <vt:lpstr>Podatek od zysku bilansowego</vt:lpstr>
      <vt:lpstr>Przykład – wypłata dywidendy ze spółki, u małego podatnika</vt:lpstr>
      <vt:lpstr>Przykład – wypłata dywidendy u dużego podatnika</vt:lpstr>
      <vt:lpstr>Pomniejszenie podatku PIT o część podatku CIT zapłaconego przez spółkę (zmiana art. 30a w  PIT)</vt:lpstr>
      <vt:lpstr>Definicja ukrytych zysków (art. 28m ust. 3)</vt:lpstr>
      <vt:lpstr>Do ukrytych zysków zalicza się m.in.: </vt:lpstr>
      <vt:lpstr>Do ukrytych zysków zalicza się także: </vt:lpstr>
      <vt:lpstr> Ukryte zyski –  to wydatki na reprezentację   </vt:lpstr>
      <vt:lpstr> Przykład – Ukryte zyski – wydatki na reprezentację   </vt:lpstr>
      <vt:lpstr>Ukryte zyski – to wynagrodzenia dla wspólnika  powyżej pewnego limitu (art. 28m ust. 4 pkt 1) </vt:lpstr>
      <vt:lpstr>Przykład</vt:lpstr>
      <vt:lpstr>Ukryte zyski –  to samochody osobowe wykorzystywane w działalności gospodarczej  (art.28m ust. 4 pkt 2)</vt:lpstr>
      <vt:lpstr>Samochody osobowe używane niewyłącznie na cele działalności gospodarczej – to ukryte zyski </vt:lpstr>
      <vt:lpstr> Przykład – Ukryte zyski – samochody osobowe wykorzystywane  do celów niezwiązanych z działalnością gospodarczą  </vt:lpstr>
      <vt:lpstr>Wydatki niezwiązane z działalnością gospodarczą  – kategoria dochodu stanowiąca przedmiot opodatkowania  </vt:lpstr>
      <vt:lpstr>Obowiązki sprawozdawcze</vt:lpstr>
      <vt:lpstr>Obowiązki sprawozdawcze</vt:lpstr>
      <vt:lpstr>Obowiązki sprawozdawcze (art. 28s)</vt:lpstr>
      <vt:lpstr>Zmiana przepisów w ustawie o rachunkowości  – Dodatkowe informacje i objaśniania do sprawozdania finansowego</vt:lpstr>
      <vt:lpstr>Obowiązek należytego ewidencjonowania zdarzeń  dla potrzeb estońskiego CIT</vt:lpstr>
      <vt:lpstr>Przykład I – Ukryte zyski – opis do dodatkowych informacji  i objaśnień do sprawozdania</vt:lpstr>
      <vt:lpstr>Przykład II – Ukryte zyski – opis do dodatkowych informacji i objaśnień do sprawozdania</vt:lpstr>
      <vt:lpstr>Sprawozdanie finansowe u małych i mikro…</vt:lpstr>
      <vt:lpstr>Opodatkowanie ryczałtem „na wyjściu z systemu” - podatek do zapłaty od zysków ze wszystkich lat.</vt:lpstr>
      <vt:lpstr>Przykład: Podatek do zapłaty „na wyjściu z systemu”  - zakończenie opodatkowania ryczałtem</vt:lpstr>
      <vt:lpstr>Termin na zapłatę podatku – „na wyjściu z systemu”</vt:lpstr>
      <vt:lpstr>Wejście w życie nowych uregulowań</vt:lpstr>
      <vt:lpstr>Możliwość rezygnacji z systemu w dowolnym roku  –  dla tych, którzy wybiorą estoński CIT w latach 2021-2024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/>
  <cp:lastModifiedBy/>
  <cp:revision>1981</cp:revision>
  <cp:lastPrinted>2020-08-25T19:21:33Z</cp:lastPrinted>
  <dcterms:created xsi:type="dcterms:W3CDTF">2014-02-17T09:19:02Z</dcterms:created>
  <dcterms:modified xsi:type="dcterms:W3CDTF">2020-12-22T14:54:26Z</dcterms:modified>
</cp:coreProperties>
</file>