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9" r:id="rId2"/>
    <p:sldId id="274" r:id="rId3"/>
    <p:sldId id="273" r:id="rId4"/>
    <p:sldId id="278" r:id="rId5"/>
    <p:sldId id="284" r:id="rId6"/>
    <p:sldId id="279" r:id="rId7"/>
    <p:sldId id="285" r:id="rId8"/>
    <p:sldId id="281" r:id="rId9"/>
    <p:sldId id="272" r:id="rId10"/>
    <p:sldId id="267" r:id="rId11"/>
    <p:sldId id="268" r:id="rId12"/>
    <p:sldId id="269" r:id="rId13"/>
    <p:sldId id="271" r:id="rId14"/>
    <p:sldId id="282" r:id="rId15"/>
    <p:sldId id="262" r:id="rId16"/>
    <p:sldId id="270" r:id="rId17"/>
    <p:sldId id="275" r:id="rId18"/>
    <p:sldId id="283" r:id="rId19"/>
    <p:sldId id="264" r:id="rId20"/>
    <p:sldId id="277" r:id="rId21"/>
    <p:sldId id="263" r:id="rId22"/>
  </p:sldIdLst>
  <p:sldSz cx="9144000" cy="5149850"/>
  <p:notesSz cx="9144000" cy="514985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Gi3owBE6C6XsIUgFou3R4w==" hashData="g6EgplEdJqsMZWeqoF5Fy3MS6Ivgao6fnu9vTvUTdcQbbNqLtp3Tp6Y5dqb5cNpy1HIHy3eXu8sv/hPyYVrt8g=="/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C49"/>
    <a:srgbClr val="EFF4EA"/>
    <a:srgbClr val="001C4D"/>
    <a:srgbClr val="49BA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yl pośredni 2 — Ak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74"/>
    <p:restoredTop sz="95006" autoAdjust="0"/>
  </p:normalViewPr>
  <p:slideViewPr>
    <p:cSldViewPr>
      <p:cViewPr varScale="1">
        <p:scale>
          <a:sx n="91" d="100"/>
          <a:sy n="91" d="100"/>
        </p:scale>
        <p:origin x="708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248" d="100"/>
          <a:sy n="248" d="100"/>
        </p:scale>
        <p:origin x="208" y="2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0DFB8E5-76F2-A84B-80CB-322DC956F1A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8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39CF8A-D38F-8744-B978-46D4871E03F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258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20C9CB-FA13-1344-B0CD-08C935532DB6}" type="datetimeFigureOut">
              <a:rPr lang="pl-PL" smtClean="0"/>
              <a:t>2020-12-22</a:t>
            </a:fld>
            <a:endParaRPr lang="pl-P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3955B5-8100-DD41-85D8-6324B6C956B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891088"/>
            <a:ext cx="3962400" cy="258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59F25E-81E5-D44E-9619-77306A718B8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80013" y="4891088"/>
            <a:ext cx="3962400" cy="258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BA065E-45F1-B94B-8F11-D45DD3A826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86779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8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8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42DB44-0E4B-4875-A639-2F7744F846EF}" type="datetimeFigureOut">
              <a:rPr lang="pl-PL" smtClean="0"/>
              <a:t>2020-12-22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3030538" y="644525"/>
            <a:ext cx="3082925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914400" y="2478088"/>
            <a:ext cx="7315200" cy="20288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4891088"/>
            <a:ext cx="3962400" cy="258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5180013" y="4891088"/>
            <a:ext cx="3962400" cy="258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859ED0-3D81-491B-92FA-AA798DF1330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36284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59ED0-3D81-491B-92FA-AA798DF1330C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3551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k object 31">
            <a:extLst>
              <a:ext uri="{FF2B5EF4-FFF2-40B4-BE49-F238E27FC236}">
                <a16:creationId xmlns:a16="http://schemas.microsoft.com/office/drawing/2014/main" id="{7DD9434B-17FF-3243-A8FC-B052D93AB8A7}"/>
              </a:ext>
            </a:extLst>
          </p:cNvPr>
          <p:cNvSpPr/>
          <p:nvPr userDrawn="1"/>
        </p:nvSpPr>
        <p:spPr>
          <a:xfrm>
            <a:off x="2145499" y="2211387"/>
            <a:ext cx="3686810" cy="1838325"/>
          </a:xfrm>
          <a:custGeom>
            <a:avLst/>
            <a:gdLst/>
            <a:ahLst/>
            <a:cxnLst/>
            <a:rect l="l" t="t" r="r" b="b"/>
            <a:pathLst>
              <a:path w="3686810" h="1838325">
                <a:moveTo>
                  <a:pt x="0" y="1837804"/>
                </a:moveTo>
                <a:lnTo>
                  <a:pt x="3686251" y="1837804"/>
                </a:lnTo>
                <a:lnTo>
                  <a:pt x="3686251" y="0"/>
                </a:lnTo>
                <a:lnTo>
                  <a:pt x="0" y="0"/>
                </a:lnTo>
                <a:lnTo>
                  <a:pt x="0" y="1837804"/>
                </a:lnTo>
                <a:close/>
              </a:path>
            </a:pathLst>
          </a:custGeom>
          <a:solidFill>
            <a:srgbClr val="17AA52">
              <a:alpha val="91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older 2">
            <a:extLst>
              <a:ext uri="{FF2B5EF4-FFF2-40B4-BE49-F238E27FC236}">
                <a16:creationId xmlns:a16="http://schemas.microsoft.com/office/drawing/2014/main" id="{00BC17A6-4F99-F04F-B546-DD20A7381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6600" y="279850"/>
            <a:ext cx="6172200" cy="360680"/>
          </a:xfrm>
        </p:spPr>
        <p:txBody>
          <a:bodyPr lIns="0" tIns="0" rIns="0" bIns="0"/>
          <a:lstStyle>
            <a:lvl1pPr>
              <a:defRPr sz="2200" b="0" i="0">
                <a:solidFill>
                  <a:srgbClr val="001D4D"/>
                </a:solidFill>
                <a:latin typeface="Montserrat-Medium"/>
                <a:cs typeface="Montserrat-Medium"/>
              </a:defRPr>
            </a:lvl1pPr>
          </a:lstStyle>
          <a:p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AA061B-1202-9941-B847-C603BCBCCD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88" y="288925"/>
            <a:ext cx="417512" cy="417512"/>
          </a:xfrm>
          <a:prstGeom prst="rect">
            <a:avLst/>
          </a:prstGeom>
        </p:spPr>
      </p:pic>
      <p:sp>
        <p:nvSpPr>
          <p:cNvPr id="6" name="object 2">
            <a:extLst>
              <a:ext uri="{FF2B5EF4-FFF2-40B4-BE49-F238E27FC236}">
                <a16:creationId xmlns:a16="http://schemas.microsoft.com/office/drawing/2014/main" id="{5A306AF4-8BE1-D84E-A419-D1C5A11296CC}"/>
              </a:ext>
            </a:extLst>
          </p:cNvPr>
          <p:cNvSpPr txBox="1"/>
          <p:nvPr userDrawn="1"/>
        </p:nvSpPr>
        <p:spPr>
          <a:xfrm>
            <a:off x="799106" y="262649"/>
            <a:ext cx="1106488" cy="55967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spcBef>
                <a:spcPts val="80"/>
              </a:spcBef>
            </a:pPr>
            <a:r>
              <a:rPr lang="pl-PL" sz="800" dirty="0">
                <a:solidFill>
                  <a:srgbClr val="001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Stowarzyszenie</a:t>
            </a:r>
          </a:p>
          <a:p>
            <a:pPr marL="12700" marR="5080">
              <a:spcBef>
                <a:spcPts val="80"/>
              </a:spcBef>
            </a:pPr>
            <a:r>
              <a:rPr lang="pl-PL" sz="800" dirty="0">
                <a:solidFill>
                  <a:srgbClr val="001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Księgowych w Polsce</a:t>
            </a:r>
          </a:p>
          <a:p>
            <a:pPr marL="12700" marR="5080">
              <a:spcBef>
                <a:spcPts val="80"/>
              </a:spcBef>
            </a:pPr>
            <a:r>
              <a:rPr lang="pl-PL" sz="800" dirty="0">
                <a:solidFill>
                  <a:srgbClr val="001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Oddział Okręgowy</a:t>
            </a:r>
          </a:p>
          <a:p>
            <a:pPr marL="12700" marR="5080">
              <a:spcBef>
                <a:spcPts val="80"/>
              </a:spcBef>
            </a:pPr>
            <a:r>
              <a:rPr lang="pl-PL" sz="800" dirty="0">
                <a:solidFill>
                  <a:srgbClr val="001C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Warszawie</a:t>
            </a: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7F22EB2-7997-5046-812C-48620DA78649}"/>
              </a:ext>
            </a:extLst>
          </p:cNvPr>
          <p:cNvSpPr txBox="1"/>
          <p:nvPr userDrawn="1"/>
        </p:nvSpPr>
        <p:spPr>
          <a:xfrm>
            <a:off x="268288" y="4708525"/>
            <a:ext cx="1600200" cy="19492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spcBef>
                <a:spcPts val="80"/>
              </a:spcBef>
            </a:pPr>
            <a:r>
              <a:rPr lang="pl-PL" sz="1200" dirty="0">
                <a:solidFill>
                  <a:srgbClr val="001C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www.skp-ow.pl</a:t>
            </a:r>
          </a:p>
        </p:txBody>
      </p:sp>
    </p:spTree>
    <p:extLst>
      <p:ext uri="{BB962C8B-B14F-4D97-AF65-F5344CB8AC3E}">
        <p14:creationId xmlns:p14="http://schemas.microsoft.com/office/powerpoint/2010/main" val="1711025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older 2">
            <a:extLst>
              <a:ext uri="{FF2B5EF4-FFF2-40B4-BE49-F238E27FC236}">
                <a16:creationId xmlns:a16="http://schemas.microsoft.com/office/drawing/2014/main" id="{00BC17A6-4F99-F04F-B546-DD20A7381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600" y="279850"/>
            <a:ext cx="6172200" cy="360680"/>
          </a:xfrm>
        </p:spPr>
        <p:txBody>
          <a:bodyPr lIns="0" tIns="0" rIns="0" bIns="0"/>
          <a:lstStyle>
            <a:lvl1pPr>
              <a:defRPr sz="2200" b="0" i="0">
                <a:solidFill>
                  <a:srgbClr val="001D4D"/>
                </a:solidFill>
                <a:latin typeface="Montserrat-Medium"/>
                <a:cs typeface="Montserrat-Medium"/>
              </a:defRPr>
            </a:lvl1pPr>
          </a:lstStyle>
          <a:p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AA061B-1202-9941-B847-C603BCBCCD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88" y="288925"/>
            <a:ext cx="685800" cy="685800"/>
          </a:xfrm>
          <a:prstGeom prst="rect">
            <a:avLst/>
          </a:prstGeom>
        </p:spPr>
      </p:pic>
      <p:sp>
        <p:nvSpPr>
          <p:cNvPr id="6" name="object 2">
            <a:extLst>
              <a:ext uri="{FF2B5EF4-FFF2-40B4-BE49-F238E27FC236}">
                <a16:creationId xmlns:a16="http://schemas.microsoft.com/office/drawing/2014/main" id="{5A306AF4-8BE1-D84E-A419-D1C5A11296CC}"/>
              </a:ext>
            </a:extLst>
          </p:cNvPr>
          <p:cNvSpPr txBox="1"/>
          <p:nvPr userDrawn="1"/>
        </p:nvSpPr>
        <p:spPr>
          <a:xfrm>
            <a:off x="268288" y="1101730"/>
            <a:ext cx="1600200" cy="78739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spcBef>
                <a:spcPts val="80"/>
              </a:spcBef>
            </a:pPr>
            <a:r>
              <a:rPr lang="pl-PL" sz="1200" dirty="0">
                <a:solidFill>
                  <a:srgbClr val="001C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Stowarzyszenie</a:t>
            </a:r>
          </a:p>
          <a:p>
            <a:pPr marL="12700" marR="5080">
              <a:spcBef>
                <a:spcPts val="80"/>
              </a:spcBef>
            </a:pPr>
            <a:r>
              <a:rPr lang="pl-PL" sz="1200" dirty="0">
                <a:solidFill>
                  <a:srgbClr val="001C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Księgowych w Polsce</a:t>
            </a:r>
          </a:p>
          <a:p>
            <a:pPr marL="12700" marR="5080">
              <a:spcBef>
                <a:spcPts val="80"/>
              </a:spcBef>
            </a:pPr>
            <a:r>
              <a:rPr lang="pl-PL" sz="1200" dirty="0">
                <a:solidFill>
                  <a:srgbClr val="001C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Oddział Okręgowy</a:t>
            </a:r>
          </a:p>
          <a:p>
            <a:pPr marL="12700" marR="5080">
              <a:spcBef>
                <a:spcPts val="80"/>
              </a:spcBef>
            </a:pPr>
            <a:r>
              <a:rPr lang="pl-PL" sz="1200" dirty="0">
                <a:solidFill>
                  <a:srgbClr val="001C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Warszawie</a:t>
            </a: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7F22EB2-7997-5046-812C-48620DA78649}"/>
              </a:ext>
            </a:extLst>
          </p:cNvPr>
          <p:cNvSpPr txBox="1"/>
          <p:nvPr userDrawn="1"/>
        </p:nvSpPr>
        <p:spPr>
          <a:xfrm>
            <a:off x="268288" y="4708525"/>
            <a:ext cx="1600200" cy="19492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spcBef>
                <a:spcPts val="80"/>
              </a:spcBef>
            </a:pPr>
            <a:r>
              <a:rPr lang="pl-PL" sz="1200" dirty="0">
                <a:solidFill>
                  <a:srgbClr val="001C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www.skp-ow.pl</a:t>
            </a:r>
          </a:p>
        </p:txBody>
      </p:sp>
    </p:spTree>
    <p:extLst>
      <p:ext uri="{BB962C8B-B14F-4D97-AF65-F5344CB8AC3E}">
        <p14:creationId xmlns:p14="http://schemas.microsoft.com/office/powerpoint/2010/main" val="2201076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1369" y="279850"/>
            <a:ext cx="8241261" cy="360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001D4D"/>
                </a:solidFill>
                <a:latin typeface="Montserrat-Medium"/>
                <a:cs typeface="Montserrat-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4465"/>
            <a:ext cx="822960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9360"/>
            <a:ext cx="292608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9360"/>
            <a:ext cx="210312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9360"/>
            <a:ext cx="210312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340C78-3B22-4A46-A96E-A28D43580602}"/>
              </a:ext>
            </a:extLst>
          </p:cNvPr>
          <p:cNvSpPr/>
          <p:nvPr userDrawn="1"/>
        </p:nvSpPr>
        <p:spPr>
          <a:xfrm>
            <a:off x="8839200" y="4841875"/>
            <a:ext cx="304800" cy="304800"/>
          </a:xfrm>
          <a:prstGeom prst="rect">
            <a:avLst/>
          </a:prstGeom>
          <a:solidFill>
            <a:srgbClr val="001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Holder 6">
            <a:extLst>
              <a:ext uri="{FF2B5EF4-FFF2-40B4-BE49-F238E27FC236}">
                <a16:creationId xmlns:a16="http://schemas.microsoft.com/office/drawing/2014/main" id="{2035A67A-E26B-0647-AC43-F7324CA66DFB}"/>
              </a:ext>
            </a:extLst>
          </p:cNvPr>
          <p:cNvSpPr txBox="1">
            <a:spLocks/>
          </p:cNvSpPr>
          <p:nvPr userDrawn="1"/>
        </p:nvSpPr>
        <p:spPr>
          <a:xfrm>
            <a:off x="8839200" y="4917331"/>
            <a:ext cx="304800" cy="172194"/>
          </a:xfrm>
          <a:prstGeom prst="rect">
            <a:avLst/>
          </a:prstGeom>
        </p:spPr>
        <p:txBody>
          <a:bodyPr lIns="0" tIns="0" rIns="0" bIns="0"/>
          <a:lstStyle>
            <a:defPPr>
              <a:defRPr lang="pl-PL"/>
            </a:defPPr>
            <a:lvl1pPr marL="0" algn="r" defTabSz="914400" rtl="0" eaLnBrk="1" latinLnBrk="0" hangingPunct="1">
              <a:defRPr sz="1000" b="1" i="0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DBE421C-5FFB-7042-8D5F-A618190A6C03}" type="slidenum">
              <a:rPr lang="pl-PL" b="0" i="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pl-PL" b="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6" r:id="rId2"/>
    <p:sldLayoutId id="2147483667" r:id="rId3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32857AE-9E3F-9E4B-91D0-00DAEE2071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706" y="-53357"/>
            <a:ext cx="7722743" cy="51498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F8DACBD-CBC8-7245-B28C-A8537385851F}"/>
              </a:ext>
            </a:extLst>
          </p:cNvPr>
          <p:cNvSpPr/>
          <p:nvPr/>
        </p:nvSpPr>
        <p:spPr>
          <a:xfrm>
            <a:off x="2133600" y="2628282"/>
            <a:ext cx="7010400" cy="2133600"/>
          </a:xfrm>
          <a:prstGeom prst="rect">
            <a:avLst/>
          </a:prstGeom>
          <a:solidFill>
            <a:srgbClr val="49BA6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1E927909-79BC-2044-9A20-927C9A67ED70}"/>
              </a:ext>
            </a:extLst>
          </p:cNvPr>
          <p:cNvSpPr txBox="1"/>
          <p:nvPr/>
        </p:nvSpPr>
        <p:spPr>
          <a:xfrm>
            <a:off x="2286000" y="2821067"/>
            <a:ext cx="6629400" cy="1256113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499"/>
              </a:lnSpc>
              <a:spcBef>
                <a:spcPts val="80"/>
              </a:spcBef>
            </a:pPr>
            <a:r>
              <a:rPr lang="pl-PL" sz="2800" b="1" dirty="0">
                <a:solidFill>
                  <a:srgbClr val="001C4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Warunki rozliczenia przedsiębiorcy </a:t>
            </a:r>
          </a:p>
          <a:p>
            <a:pPr marL="12700" marR="5080">
              <a:lnSpc>
                <a:spcPct val="101499"/>
              </a:lnSpc>
              <a:spcBef>
                <a:spcPts val="80"/>
              </a:spcBef>
            </a:pPr>
            <a:r>
              <a:rPr lang="pl-PL" sz="2800" b="1" dirty="0">
                <a:solidFill>
                  <a:srgbClr val="001C4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 estońskim CIT</a:t>
            </a:r>
            <a:endParaRPr lang="pl-PL" sz="2800" b="1" dirty="0">
              <a:solidFill>
                <a:srgbClr val="001C4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 marR="5080">
              <a:lnSpc>
                <a:spcPct val="101499"/>
              </a:lnSpc>
              <a:spcBef>
                <a:spcPts val="80"/>
              </a:spcBef>
            </a:pPr>
            <a:endParaRPr sz="2400" dirty="0">
              <a:solidFill>
                <a:srgbClr val="001C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95F4A05-9533-684A-8FCA-F1A34818142E}"/>
              </a:ext>
            </a:extLst>
          </p:cNvPr>
          <p:cNvSpPr txBox="1"/>
          <p:nvPr/>
        </p:nvSpPr>
        <p:spPr>
          <a:xfrm>
            <a:off x="2286000" y="3563065"/>
            <a:ext cx="5181600" cy="103682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endParaRPr lang="pl-PL" sz="1200" b="1" dirty="0">
              <a:solidFill>
                <a:srgbClr val="001D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endParaRPr lang="pl-PL" sz="1200" b="1" dirty="0">
              <a:solidFill>
                <a:srgbClr val="001D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pl-PL" sz="2000" b="1" dirty="0">
                <a:solidFill>
                  <a:srgbClr val="001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Agnieszka Gajewska</a:t>
            </a: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pl-PL" sz="2000" b="1" dirty="0">
                <a:solidFill>
                  <a:srgbClr val="001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Członek Zarządu Głównego SKwP</a:t>
            </a:r>
            <a:endParaRPr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8">
            <a:extLst>
              <a:ext uri="{FF2B5EF4-FFF2-40B4-BE49-F238E27FC236}">
                <a16:creationId xmlns:a16="http://schemas.microsoft.com/office/drawing/2014/main" id="{8EA3C110-C5BC-CF43-89D8-5B131A8B5F59}"/>
              </a:ext>
            </a:extLst>
          </p:cNvPr>
          <p:cNvSpPr/>
          <p:nvPr/>
        </p:nvSpPr>
        <p:spPr>
          <a:xfrm>
            <a:off x="2286000" y="3717925"/>
            <a:ext cx="767715" cy="0"/>
          </a:xfrm>
          <a:custGeom>
            <a:avLst/>
            <a:gdLst/>
            <a:ahLst/>
            <a:cxnLst/>
            <a:rect l="l" t="t" r="r" b="b"/>
            <a:pathLst>
              <a:path w="767714">
                <a:moveTo>
                  <a:pt x="0" y="0"/>
                </a:moveTo>
                <a:lnTo>
                  <a:pt x="767181" y="0"/>
                </a:lnTo>
              </a:path>
            </a:pathLst>
          </a:custGeom>
          <a:ln w="2348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B08C852-F816-8644-B430-2CD163C924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88" y="288925"/>
            <a:ext cx="685800" cy="685800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8340E6FE-5E53-8847-A374-3064D4C05A54}"/>
              </a:ext>
            </a:extLst>
          </p:cNvPr>
          <p:cNvSpPr txBox="1"/>
          <p:nvPr/>
        </p:nvSpPr>
        <p:spPr>
          <a:xfrm>
            <a:off x="268288" y="1101730"/>
            <a:ext cx="1600200" cy="774571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spcBef>
                <a:spcPts val="80"/>
              </a:spcBef>
            </a:pPr>
            <a:r>
              <a:rPr lang="pl-PL" sz="1200" dirty="0">
                <a:solidFill>
                  <a:srgbClr val="001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Stowarzyszenie</a:t>
            </a:r>
          </a:p>
          <a:p>
            <a:pPr marL="12700" marR="5080">
              <a:spcBef>
                <a:spcPts val="80"/>
              </a:spcBef>
            </a:pPr>
            <a:r>
              <a:rPr lang="pl-PL" sz="1200" dirty="0">
                <a:solidFill>
                  <a:srgbClr val="001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Księgowych w Polsce</a:t>
            </a:r>
          </a:p>
          <a:p>
            <a:pPr marL="12700" marR="5080">
              <a:spcBef>
                <a:spcPts val="80"/>
              </a:spcBef>
            </a:pPr>
            <a:br>
              <a:rPr lang="pl-PL" sz="1200" dirty="0">
                <a:solidFill>
                  <a:srgbClr val="001D4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l-PL" sz="1200" dirty="0">
              <a:solidFill>
                <a:srgbClr val="001D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object 2">
            <a:extLst>
              <a:ext uri="{FF2B5EF4-FFF2-40B4-BE49-F238E27FC236}">
                <a16:creationId xmlns:a16="http://schemas.microsoft.com/office/drawing/2014/main" id="{FF4BB460-FBFA-AA47-92AC-5483E09C917F}"/>
              </a:ext>
            </a:extLst>
          </p:cNvPr>
          <p:cNvSpPr txBox="1"/>
          <p:nvPr/>
        </p:nvSpPr>
        <p:spPr>
          <a:xfrm>
            <a:off x="268288" y="4708525"/>
            <a:ext cx="1600200" cy="19492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spcBef>
                <a:spcPts val="80"/>
              </a:spcBef>
            </a:pPr>
            <a:r>
              <a:rPr lang="pl-PL" sz="1200" dirty="0">
                <a:solidFill>
                  <a:srgbClr val="001C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www.skp.</a:t>
            </a:r>
            <a:r>
              <a:rPr lang="pl-PL" sz="1200" dirty="0">
                <a:solidFill>
                  <a:srgbClr val="001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</a:t>
            </a:r>
          </a:p>
        </p:txBody>
      </p:sp>
      <p:pic>
        <p:nvPicPr>
          <p:cNvPr id="6" name="Picture 2" descr="Ministerstwo Finansów (Polska) – Wikipedia, wolna encyklopedia">
            <a:extLst>
              <a:ext uri="{FF2B5EF4-FFF2-40B4-BE49-F238E27FC236}">
                <a16:creationId xmlns:a16="http://schemas.microsoft.com/office/drawing/2014/main" id="{5BA4D1BC-C81E-466D-9E32-8412C94E1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76" y="6026903"/>
            <a:ext cx="815291" cy="7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Ministerstwo Finansów (Polska) – Wikipedia, wolna encyklopedia">
            <a:extLst>
              <a:ext uri="{FF2B5EF4-FFF2-40B4-BE49-F238E27FC236}">
                <a16:creationId xmlns:a16="http://schemas.microsoft.com/office/drawing/2014/main" id="{E5A16077-DC09-4698-8AE7-C799AB5DB7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176" y="6179303"/>
            <a:ext cx="815291" cy="7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Ministerstwo Finansów (Polska) – Wikipedia, wolna encyklopedia">
            <a:extLst>
              <a:ext uri="{FF2B5EF4-FFF2-40B4-BE49-F238E27FC236}">
                <a16:creationId xmlns:a16="http://schemas.microsoft.com/office/drawing/2014/main" id="{535F02DC-4A7E-4703-9000-1A7C6F36E8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576" y="6331703"/>
            <a:ext cx="815291" cy="7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Ministerstwo Finansów (Polska) – Wikipedia, wolna encyklopedia">
            <a:extLst>
              <a:ext uri="{FF2B5EF4-FFF2-40B4-BE49-F238E27FC236}">
                <a16:creationId xmlns:a16="http://schemas.microsoft.com/office/drawing/2014/main" id="{10D0D700-4942-4721-A785-FF1EF7D061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976" y="6484103"/>
            <a:ext cx="815291" cy="7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 descr="Ministerstwo Finansów (Polska) – Wikipedia, wolna encyklopedia">
            <a:extLst>
              <a:ext uri="{FF2B5EF4-FFF2-40B4-BE49-F238E27FC236}">
                <a16:creationId xmlns:a16="http://schemas.microsoft.com/office/drawing/2014/main" id="{5D685066-7B79-4E48-B8B4-8D40762B1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88" y="1596791"/>
            <a:ext cx="1484312" cy="13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2629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243229-564A-48A6-86BA-06CA47EED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6600" y="279850"/>
            <a:ext cx="6172200" cy="338554"/>
          </a:xfrm>
        </p:spPr>
        <p:txBody>
          <a:bodyPr/>
          <a:lstStyle/>
          <a:p>
            <a:r>
              <a:rPr lang="pl-PL" b="1" dirty="0"/>
              <a:t>Agenda</a:t>
            </a:r>
          </a:p>
        </p:txBody>
      </p:sp>
      <p:sp>
        <p:nvSpPr>
          <p:cNvPr id="3" name="Tytuł 1">
            <a:extLst>
              <a:ext uri="{FF2B5EF4-FFF2-40B4-BE49-F238E27FC236}">
                <a16:creationId xmlns:a16="http://schemas.microsoft.com/office/drawing/2014/main" id="{A2CEE787-0F3E-4BA0-994E-52FC84C7978F}"/>
              </a:ext>
            </a:extLst>
          </p:cNvPr>
          <p:cNvSpPr txBox="1">
            <a:spLocks/>
          </p:cNvSpPr>
          <p:nvPr/>
        </p:nvSpPr>
        <p:spPr>
          <a:xfrm>
            <a:off x="1600200" y="1127125"/>
            <a:ext cx="6172200" cy="29481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001D4D"/>
                </a:solidFill>
                <a:latin typeface="Montserrat-Medium"/>
                <a:ea typeface="+mj-ea"/>
                <a:cs typeface="Montserrat-Medium"/>
              </a:defRPr>
            </a:lvl1pPr>
          </a:lstStyle>
          <a:p>
            <a:pPr marL="457200">
              <a:lnSpc>
                <a:spcPct val="115000"/>
              </a:lnSpc>
            </a:pPr>
            <a:r>
              <a:rPr lang="pl-PL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Symulacja rozliczenia przedsiębiorcy na estońskim CIT</a:t>
            </a:r>
          </a:p>
          <a:p>
            <a:pPr marL="457200">
              <a:lnSpc>
                <a:spcPct val="115000"/>
              </a:lnSpc>
            </a:pP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badanie warunków wejścia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korekta rozliczeń na wejściu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opodatkowanie w trakcie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"/>
            </a:pPr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rozliczenie na wyjściu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3556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E806673-F87D-4CCB-A9BE-BC416E4E7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0" y="288925"/>
            <a:ext cx="6172200" cy="338554"/>
          </a:xfrm>
        </p:spPr>
        <p:txBody>
          <a:bodyPr/>
          <a:lstStyle/>
          <a:p>
            <a:r>
              <a:rPr lang="pl-PL" b="1" dirty="0"/>
              <a:t>Badanie warunków wejścia art. 28j</a:t>
            </a:r>
          </a:p>
        </p:txBody>
      </p:sp>
      <p:graphicFrame>
        <p:nvGraphicFramePr>
          <p:cNvPr id="7" name="Tabela 7">
            <a:extLst>
              <a:ext uri="{FF2B5EF4-FFF2-40B4-BE49-F238E27FC236}">
                <a16:creationId xmlns:a16="http://schemas.microsoft.com/office/drawing/2014/main" id="{B1865875-1E26-4EB4-A8F6-1DEB504EBB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661078"/>
              </p:ext>
            </p:extLst>
          </p:nvPr>
        </p:nvGraphicFramePr>
        <p:xfrm>
          <a:off x="1371600" y="839030"/>
          <a:ext cx="7620000" cy="40060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191000">
                  <a:extLst>
                    <a:ext uri="{9D8B030D-6E8A-4147-A177-3AD203B41FA5}">
                      <a16:colId xmlns:a16="http://schemas.microsoft.com/office/drawing/2014/main" val="3130636035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29823779"/>
                    </a:ext>
                  </a:extLst>
                </a:gridCol>
              </a:tblGrid>
              <a:tr h="355787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Warunek</a:t>
                      </a:r>
                    </a:p>
                  </a:txBody>
                  <a:tcPr>
                    <a:solidFill>
                      <a:srgbClr val="00AC4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Odniesienie</a:t>
                      </a:r>
                    </a:p>
                  </a:txBody>
                  <a:tcPr>
                    <a:solidFill>
                      <a:srgbClr val="00AC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790517"/>
                  </a:ext>
                </a:extLst>
              </a:tr>
              <a:tr h="497128">
                <a:tc>
                  <a:txBody>
                    <a:bodyPr/>
                    <a:lstStyle/>
                    <a:p>
                      <a:r>
                        <a:rPr lang="pl-PL" sz="1400" dirty="0">
                          <a:solidFill>
                            <a:schemeClr val="bg1"/>
                          </a:solidFill>
                        </a:rPr>
                        <a:t>Sp. z o.o. lub S.A. – osoby fizyczne</a:t>
                      </a:r>
                    </a:p>
                    <a:p>
                      <a:r>
                        <a:rPr lang="pl-PL" sz="1400" dirty="0">
                          <a:solidFill>
                            <a:schemeClr val="bg1"/>
                          </a:solidFill>
                        </a:rPr>
                        <a:t>(ograniczenia art. 28j ust 1 pkt 4 i 5</a:t>
                      </a:r>
                    </a:p>
                  </a:txBody>
                  <a:tcPr>
                    <a:solidFill>
                      <a:srgbClr val="00AC4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400" dirty="0">
                          <a:solidFill>
                            <a:schemeClr val="bg1"/>
                          </a:solidFill>
                        </a:rPr>
                        <a:t>Umowa/statut spółki (KRS)</a:t>
                      </a:r>
                    </a:p>
                  </a:txBody>
                  <a:tcPr>
                    <a:solidFill>
                      <a:srgbClr val="00AC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7939745"/>
                  </a:ext>
                </a:extLst>
              </a:tr>
              <a:tr h="355787">
                <a:tc>
                  <a:txBody>
                    <a:bodyPr/>
                    <a:lstStyle/>
                    <a:p>
                      <a:r>
                        <a:rPr lang="pl-PL" sz="1400" dirty="0">
                          <a:solidFill>
                            <a:schemeClr val="bg1"/>
                          </a:solidFill>
                        </a:rPr>
                        <a:t>Sprawozdanie finansowe </a:t>
                      </a:r>
                    </a:p>
                  </a:txBody>
                  <a:tcPr>
                    <a:solidFill>
                      <a:srgbClr val="00AC4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400" dirty="0">
                          <a:solidFill>
                            <a:schemeClr val="bg1"/>
                          </a:solidFill>
                        </a:rPr>
                        <a:t>Ustawa o rachunkowości (Nie MSR)</a:t>
                      </a:r>
                    </a:p>
                  </a:txBody>
                  <a:tcPr>
                    <a:solidFill>
                      <a:srgbClr val="00AC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8234946"/>
                  </a:ext>
                </a:extLst>
              </a:tr>
              <a:tr h="497128">
                <a:tc>
                  <a:txBody>
                    <a:bodyPr/>
                    <a:lstStyle/>
                    <a:p>
                      <a:r>
                        <a:rPr lang="pl-PL" sz="1400" dirty="0">
                          <a:solidFill>
                            <a:schemeClr val="bg1"/>
                          </a:solidFill>
                        </a:rPr>
                        <a:t>Przychody z działalności do 100 mln zł brutto</a:t>
                      </a:r>
                    </a:p>
                  </a:txBody>
                  <a:tcPr>
                    <a:solidFill>
                      <a:srgbClr val="00AC4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400" dirty="0">
                          <a:solidFill>
                            <a:schemeClr val="bg1"/>
                          </a:solidFill>
                        </a:rPr>
                        <a:t>Zeznanie podatkowe + VAT</a:t>
                      </a:r>
                    </a:p>
                    <a:p>
                      <a:r>
                        <a:rPr lang="pl-PL" sz="1400" dirty="0">
                          <a:solidFill>
                            <a:schemeClr val="bg1"/>
                          </a:solidFill>
                        </a:rPr>
                        <a:t>(uwaga w trakcie przychody rachunkowe)</a:t>
                      </a:r>
                    </a:p>
                  </a:txBody>
                  <a:tcPr>
                    <a:solidFill>
                      <a:srgbClr val="00AC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010150"/>
                  </a:ext>
                </a:extLst>
              </a:tr>
              <a:tr h="985333">
                <a:tc>
                  <a:txBody>
                    <a:bodyPr/>
                    <a:lstStyle/>
                    <a:p>
                      <a:r>
                        <a:rPr lang="pl-PL" sz="1400" dirty="0">
                          <a:solidFill>
                            <a:schemeClr val="bg1"/>
                          </a:solidFill>
                        </a:rPr>
                        <a:t>Przychody z wierzytelności, odsetek, poręczeń, gwarancji, praw autorskich, zbycia i realizacji praw z instrumentów finansowych, transakcji z podmiotami powiązanymi  - mniej niż 50% przychodów,</a:t>
                      </a:r>
                    </a:p>
                    <a:p>
                      <a:r>
                        <a:rPr lang="pl-PL" sz="1400" dirty="0">
                          <a:solidFill>
                            <a:schemeClr val="bg1"/>
                          </a:solidFill>
                        </a:rPr>
                        <a:t>Nie posiada udziałów (akcji) w kapitale innej spółki …</a:t>
                      </a:r>
                    </a:p>
                  </a:txBody>
                  <a:tcPr>
                    <a:solidFill>
                      <a:srgbClr val="00AC4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400" dirty="0">
                          <a:solidFill>
                            <a:schemeClr val="bg1"/>
                          </a:solidFill>
                        </a:rPr>
                        <a:t>Sprawozdanie finansowe – informacja dodatkowa/analiza</a:t>
                      </a:r>
                    </a:p>
                  </a:txBody>
                  <a:tcPr>
                    <a:solidFill>
                      <a:srgbClr val="00AC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117192"/>
                  </a:ext>
                </a:extLst>
              </a:tr>
              <a:tr h="571753">
                <a:tc>
                  <a:txBody>
                    <a:bodyPr/>
                    <a:lstStyle/>
                    <a:p>
                      <a:r>
                        <a:rPr lang="pl-PL" sz="1400" dirty="0">
                          <a:solidFill>
                            <a:schemeClr val="bg1"/>
                          </a:solidFill>
                        </a:rPr>
                        <a:t>Zatrudnienie art. 28j. Ust 1 pkt 3</a:t>
                      </a:r>
                    </a:p>
                  </a:txBody>
                  <a:tcPr>
                    <a:solidFill>
                      <a:srgbClr val="00AC4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400" dirty="0">
                          <a:solidFill>
                            <a:schemeClr val="bg1"/>
                          </a:solidFill>
                        </a:rPr>
                        <a:t>3 osoby, wyłączenie udziałowców i akcjonariuszy</a:t>
                      </a:r>
                    </a:p>
                  </a:txBody>
                  <a:tcPr>
                    <a:solidFill>
                      <a:srgbClr val="00AC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246768"/>
                  </a:ext>
                </a:extLst>
              </a:tr>
              <a:tr h="495047">
                <a:tc>
                  <a:txBody>
                    <a:bodyPr/>
                    <a:lstStyle/>
                    <a:p>
                      <a:r>
                        <a:rPr lang="pl-PL" sz="1400" dirty="0">
                          <a:solidFill>
                            <a:schemeClr val="bg1"/>
                          </a:solidFill>
                        </a:rPr>
                        <a:t>Złoży zawiadomienie o wyborze formy opodatkowania</a:t>
                      </a:r>
                    </a:p>
                  </a:txBody>
                  <a:tcPr>
                    <a:solidFill>
                      <a:srgbClr val="00AC4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400" dirty="0">
                          <a:solidFill>
                            <a:schemeClr val="bg1"/>
                          </a:solidFill>
                        </a:rPr>
                        <a:t>Ustalony wzór – do końca pierwszego miesiąca pierwszego roku podatkowego</a:t>
                      </a:r>
                    </a:p>
                  </a:txBody>
                  <a:tcPr>
                    <a:solidFill>
                      <a:srgbClr val="00AC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45912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6309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EC5D30-6AFB-4CF3-B899-EE58D6B4F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288925"/>
            <a:ext cx="6172200" cy="553998"/>
          </a:xfrm>
        </p:spPr>
        <p:txBody>
          <a:bodyPr/>
          <a:lstStyle/>
          <a:p>
            <a:r>
              <a:rPr lang="pl-PL" sz="18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Rozliczenie roku podatkowego poprzedzającego pierwszy rok opodatkowania ryczałtem art. 7aa </a:t>
            </a:r>
            <a:r>
              <a:rPr lang="pl-PL" sz="1800" b="1" dirty="0" err="1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updop</a:t>
            </a:r>
            <a:endParaRPr lang="pl-PL" b="1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7286E2F6-DE1E-49DC-A466-21A205B1C969}"/>
              </a:ext>
            </a:extLst>
          </p:cNvPr>
          <p:cNvSpPr txBox="1"/>
          <p:nvPr/>
        </p:nvSpPr>
        <p:spPr>
          <a:xfrm>
            <a:off x="990600" y="974725"/>
            <a:ext cx="7543800" cy="4285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50595" indent="-302260" defTabSz="0"/>
            <a:r>
              <a:rPr lang="pl-PL" sz="1600" dirty="0">
                <a:solidFill>
                  <a:srgbClr val="001C4D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Podatnik który wybrał formę opodatkowania ryczałtem od dochodów spółek kapitałowych jest obowiązany:</a:t>
            </a:r>
          </a:p>
          <a:p>
            <a:pPr marL="950595" indent="-302260" defTabSz="0"/>
            <a:r>
              <a:rPr lang="pl-PL" sz="1600" b="1" dirty="0">
                <a:solidFill>
                  <a:srgbClr val="001C4D"/>
                </a:solidFill>
                <a:effectLst/>
                <a:latin typeface="Montserrat-Medium"/>
                <a:ea typeface="Times New Roman" panose="02020603050405020304" pitchFamily="18" charset="0"/>
                <a:cs typeface="Arial" panose="020B0604020202020204" pitchFamily="34" charset="0"/>
              </a:rPr>
              <a:t>zaliczyć do przychodów</a:t>
            </a:r>
            <a:r>
              <a:rPr lang="pl-PL" sz="1600" dirty="0">
                <a:solidFill>
                  <a:srgbClr val="001C4D"/>
                </a:solidFill>
                <a:effectLst/>
                <a:latin typeface="Montserrat-Medium"/>
                <a:ea typeface="Times New Roman" panose="02020603050405020304" pitchFamily="18" charset="0"/>
                <a:cs typeface="Arial" panose="020B0604020202020204" pitchFamily="34" charset="0"/>
              </a:rPr>
              <a:t>, o których mowa w art. 12 ust. 1:</a:t>
            </a:r>
          </a:p>
          <a:p>
            <a:pPr marL="1202690" indent="-252095" defTabSz="0"/>
            <a:r>
              <a:rPr lang="pl-PL" sz="1600" dirty="0">
                <a:solidFill>
                  <a:srgbClr val="001C4D"/>
                </a:solidFill>
                <a:effectLst/>
                <a:latin typeface="Montserrat-Medium"/>
                <a:ea typeface="Times New Roman" panose="02020603050405020304" pitchFamily="18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pl-PL" sz="1600" dirty="0">
                <a:solidFill>
                  <a:srgbClr val="001C4D"/>
                </a:solidFill>
                <a:effectLst/>
                <a:latin typeface="Montserrat-Medium"/>
                <a:ea typeface="Times New Roman" panose="02020603050405020304" pitchFamily="18" charset="0"/>
                <a:cs typeface="Arial" panose="020B0604020202020204" pitchFamily="34" charset="0"/>
              </a:rPr>
              <a:t>	przychody które nie zostały zaliczone dotychczas do przychodów podatkowych, oraz</a:t>
            </a:r>
          </a:p>
          <a:p>
            <a:pPr marL="1236345" indent="-285750" defTabSz="0">
              <a:buFont typeface="Symbol" panose="05050102010706020507" pitchFamily="18" charset="2"/>
              <a:buChar char="-"/>
            </a:pPr>
            <a:r>
              <a:rPr lang="pl-PL" sz="1600" dirty="0">
                <a:solidFill>
                  <a:srgbClr val="001C4D"/>
                </a:solidFill>
                <a:effectLst/>
                <a:latin typeface="Montserrat-Medium"/>
                <a:ea typeface="Times New Roman" panose="02020603050405020304" pitchFamily="18" charset="0"/>
                <a:cs typeface="Arial" panose="020B0604020202020204" pitchFamily="34" charset="0"/>
              </a:rPr>
              <a:t>koszty zaliczone do kosztów uzyskania przychodów, a nie uwzględnione dotychczas w kosztach rachunkowych</a:t>
            </a:r>
            <a:endParaRPr lang="pl-PL" sz="1600" dirty="0">
              <a:solidFill>
                <a:srgbClr val="001C4D"/>
              </a:solidFill>
              <a:latin typeface="Montserrat-Medium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950595" indent="-302260" defTabSz="0"/>
            <a:r>
              <a:rPr lang="pl-PL" sz="1600" b="1" dirty="0">
                <a:solidFill>
                  <a:srgbClr val="001C4D"/>
                </a:solidFill>
                <a:effectLst/>
                <a:latin typeface="Montserrat-Medium"/>
                <a:ea typeface="Times New Roman" panose="02020603050405020304" pitchFamily="18" charset="0"/>
                <a:cs typeface="Arial" panose="020B0604020202020204" pitchFamily="34" charset="0"/>
              </a:rPr>
              <a:t>zaliczyć do kosztów uzyskania przychodów</a:t>
            </a:r>
            <a:r>
              <a:rPr lang="pl-PL" sz="1600" dirty="0">
                <a:solidFill>
                  <a:srgbClr val="001C4D"/>
                </a:solidFill>
                <a:effectLst/>
                <a:latin typeface="Montserrat-Medium"/>
                <a:ea typeface="Times New Roman" panose="02020603050405020304" pitchFamily="18" charset="0"/>
                <a:cs typeface="Arial" panose="020B0604020202020204" pitchFamily="34" charset="0"/>
              </a:rPr>
              <a:t>, o których mowa w art. 15 ust. 1:</a:t>
            </a:r>
          </a:p>
          <a:p>
            <a:pPr marL="1202690" indent="-252095" defTabSz="0"/>
            <a:r>
              <a:rPr lang="pl-PL" sz="1600" dirty="0">
                <a:solidFill>
                  <a:srgbClr val="001C4D"/>
                </a:solidFill>
                <a:effectLst/>
                <a:latin typeface="Montserrat-Medium"/>
                <a:ea typeface="Times New Roman" panose="02020603050405020304" pitchFamily="18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pl-PL" sz="1600" dirty="0">
                <a:solidFill>
                  <a:srgbClr val="001C4D"/>
                </a:solidFill>
                <a:effectLst/>
                <a:latin typeface="Montserrat-Medium"/>
                <a:ea typeface="Times New Roman" panose="02020603050405020304" pitchFamily="18" charset="0"/>
                <a:cs typeface="Arial" panose="020B0604020202020204" pitchFamily="34" charset="0"/>
              </a:rPr>
              <a:t>	przychody zaliczone do przychodów podatkowych a nie zaliczone do przychodów rachunkowych</a:t>
            </a:r>
          </a:p>
          <a:p>
            <a:pPr marL="1202690" indent="-252095" defTabSz="0">
              <a:buFont typeface="Symbol" panose="05050102010706020507" pitchFamily="18" charset="2"/>
              <a:buChar char="-"/>
            </a:pPr>
            <a:r>
              <a:rPr lang="pl-PL" sz="1600" dirty="0">
                <a:solidFill>
                  <a:srgbClr val="001C4D"/>
                </a:solidFill>
                <a:effectLst/>
                <a:latin typeface="Montserrat-Medium"/>
                <a:ea typeface="Times New Roman" panose="02020603050405020304" pitchFamily="18" charset="0"/>
                <a:cs typeface="Arial" panose="020B0604020202020204" pitchFamily="34" charset="0"/>
              </a:rPr>
              <a:t>koszty uwzględnione w kosztach rachunkowych a nie uwzględnione jako koszty podatkowe</a:t>
            </a:r>
          </a:p>
          <a:p>
            <a:pPr marL="950595" defTabSz="0"/>
            <a:r>
              <a:rPr lang="pl-PL" sz="1600" b="1" dirty="0">
                <a:solidFill>
                  <a:srgbClr val="C00000"/>
                </a:solidFill>
                <a:effectLst/>
                <a:latin typeface="Montserrat-Medium"/>
                <a:ea typeface="Times New Roman" panose="02020603050405020304" pitchFamily="18" charset="0"/>
                <a:cs typeface="Arial" panose="020B0604020202020204" pitchFamily="34" charset="0"/>
              </a:rPr>
              <a:t>Nie rozlicza się przychodów, o których mowa w art. 12 ust. 4, oraz kosztów niestanowiących kosztów uzyskania przychodów.</a:t>
            </a:r>
          </a:p>
          <a:p>
            <a:pPr defTabSz="0"/>
            <a:r>
              <a:rPr lang="pl-PL" sz="1600" b="1" dirty="0">
                <a:solidFill>
                  <a:srgbClr val="C00000"/>
                </a:solidFill>
                <a:latin typeface="Montserrat-Medium"/>
                <a:ea typeface="Times New Roman" panose="02020603050405020304" pitchFamily="18" charset="0"/>
                <a:cs typeface="Arial" panose="020B0604020202020204" pitchFamily="34" charset="0"/>
              </a:rPr>
              <a:t>              </a:t>
            </a:r>
            <a:r>
              <a:rPr lang="pl-PL" sz="1600" b="1" dirty="0">
                <a:solidFill>
                  <a:srgbClr val="001C4D"/>
                </a:solidFill>
                <a:latin typeface="Montserrat-Medium"/>
                <a:ea typeface="Times New Roman" panose="02020603050405020304" pitchFamily="18" charset="0"/>
                <a:cs typeface="Arial" panose="020B0604020202020204" pitchFamily="34" charset="0"/>
              </a:rPr>
              <a:t>ustalić dochód z przekształcenia – w spółkę z o.o. lub </a:t>
            </a:r>
            <a:r>
              <a:rPr lang="pl-PL" sz="1600" b="1" dirty="0" err="1">
                <a:solidFill>
                  <a:srgbClr val="001C4D"/>
                </a:solidFill>
                <a:latin typeface="Montserrat-Medium"/>
                <a:ea typeface="Times New Roman" panose="02020603050405020304" pitchFamily="18" charset="0"/>
                <a:cs typeface="Arial" panose="020B0604020202020204" pitchFamily="34" charset="0"/>
              </a:rPr>
              <a:t>s.a.</a:t>
            </a:r>
            <a:endParaRPr lang="pl-PL" sz="1600" b="1" dirty="0">
              <a:solidFill>
                <a:srgbClr val="001C4D"/>
              </a:solidFill>
              <a:effectLst/>
              <a:latin typeface="Montserrat-Medium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950595" defTabSz="0"/>
            <a:endParaRPr lang="pl-PL" sz="1400" dirty="0">
              <a:solidFill>
                <a:srgbClr val="001C4D"/>
              </a:solidFill>
              <a:latin typeface="Montserrat-Medium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236345" indent="-285750" algn="just">
              <a:lnSpc>
                <a:spcPct val="150000"/>
              </a:lnSpc>
              <a:buFont typeface="Symbol" panose="05050102010706020507" pitchFamily="18" charset="2"/>
              <a:buChar char="-"/>
            </a:pPr>
            <a:endParaRPr lang="pl-PL" sz="1400" dirty="0">
              <a:effectLst/>
              <a:latin typeface="Times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421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9A33E47-A285-4716-857D-A55F65EB1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212725"/>
            <a:ext cx="6172200" cy="338554"/>
          </a:xfrm>
        </p:spPr>
        <p:txBody>
          <a:bodyPr/>
          <a:lstStyle/>
          <a:p>
            <a:r>
              <a:rPr lang="pl-PL" b="1" dirty="0"/>
              <a:t>Rozpoznanie różnic przejściowych na 31.12.20XX-1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DA25E11D-B7DC-408A-81FD-65A58A136E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9854557"/>
              </p:ext>
            </p:extLst>
          </p:nvPr>
        </p:nvGraphicFramePr>
        <p:xfrm>
          <a:off x="1447800" y="709069"/>
          <a:ext cx="7239000" cy="44196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8320">
                  <a:extLst>
                    <a:ext uri="{9D8B030D-6E8A-4147-A177-3AD203B41FA5}">
                      <a16:colId xmlns:a16="http://schemas.microsoft.com/office/drawing/2014/main" val="3275458704"/>
                    </a:ext>
                  </a:extLst>
                </a:gridCol>
                <a:gridCol w="2530608">
                  <a:extLst>
                    <a:ext uri="{9D8B030D-6E8A-4147-A177-3AD203B41FA5}">
                      <a16:colId xmlns:a16="http://schemas.microsoft.com/office/drawing/2014/main" val="2157718600"/>
                    </a:ext>
                  </a:extLst>
                </a:gridCol>
                <a:gridCol w="912478">
                  <a:extLst>
                    <a:ext uri="{9D8B030D-6E8A-4147-A177-3AD203B41FA5}">
                      <a16:colId xmlns:a16="http://schemas.microsoft.com/office/drawing/2014/main" val="3642094314"/>
                    </a:ext>
                  </a:extLst>
                </a:gridCol>
                <a:gridCol w="827314">
                  <a:extLst>
                    <a:ext uri="{9D8B030D-6E8A-4147-A177-3AD203B41FA5}">
                      <a16:colId xmlns:a16="http://schemas.microsoft.com/office/drawing/2014/main" val="1249999178"/>
                    </a:ext>
                  </a:extLst>
                </a:gridCol>
                <a:gridCol w="1119308">
                  <a:extLst>
                    <a:ext uri="{9D8B030D-6E8A-4147-A177-3AD203B41FA5}">
                      <a16:colId xmlns:a16="http://schemas.microsoft.com/office/drawing/2014/main" val="1541082758"/>
                    </a:ext>
                  </a:extLst>
                </a:gridCol>
                <a:gridCol w="1240972">
                  <a:extLst>
                    <a:ext uri="{9D8B030D-6E8A-4147-A177-3AD203B41FA5}">
                      <a16:colId xmlns:a16="http://schemas.microsoft.com/office/drawing/2014/main" val="1034200333"/>
                    </a:ext>
                  </a:extLst>
                </a:gridCol>
              </a:tblGrid>
              <a:tr h="286751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1" u="none" strike="noStrike" dirty="0">
                          <a:effectLst/>
                        </a:rPr>
                        <a:t>Lp.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1" u="none" strike="noStrike" dirty="0">
                          <a:effectLst/>
                        </a:rPr>
                        <a:t>Tytuł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b="1" u="none" strike="noStrike" dirty="0">
                          <a:effectLst/>
                        </a:rPr>
                        <a:t>Wartość bilansowa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b="1" u="none" strike="noStrike">
                          <a:effectLst/>
                        </a:rPr>
                        <a:t>Wartość podatkowa</a:t>
                      </a:r>
                      <a:endParaRPr lang="pl-PL" sz="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b="1" u="none" strike="noStrike" dirty="0">
                          <a:effectLst/>
                        </a:rPr>
                        <a:t>różnica pomiędzy wartością podatkową i bilansową pozycji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b="1" u="none" strike="noStrike" dirty="0">
                          <a:effectLst/>
                        </a:rPr>
                        <a:t>Ujęcie w podatku 20XX-1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9955488"/>
                  </a:ext>
                </a:extLst>
              </a:tr>
              <a:tr h="142848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pl-PL" sz="8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Aktywa</a:t>
                      </a:r>
                      <a:endParaRPr lang="pl-PL" sz="800" b="1" i="0" u="none" strike="noStrike" dirty="0">
                        <a:solidFill>
                          <a:srgbClr val="C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ctr">
                    <a:solidFill>
                      <a:srgbClr val="EFF4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213050"/>
                  </a:ext>
                </a:extLst>
              </a:tr>
              <a:tr h="14284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1" u="none" strike="noStrike" dirty="0">
                          <a:effectLst/>
                        </a:rPr>
                        <a:t>AII1c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b="1" u="none" strike="noStrike" dirty="0">
                          <a:effectLst/>
                        </a:rPr>
                        <a:t>urządzenia techniczne i maszyny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u="none" strike="noStrike" dirty="0">
                          <a:effectLst/>
                        </a:rPr>
                        <a:t>250 000,00</a:t>
                      </a:r>
                      <a:endParaRPr lang="pl-PL" sz="9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u="none" strike="noStrike" dirty="0">
                          <a:effectLst/>
                        </a:rPr>
                        <a:t>0,00</a:t>
                      </a:r>
                      <a:endParaRPr lang="pl-PL" sz="9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800" b="1" u="none" strike="noStrike" dirty="0">
                          <a:effectLst/>
                        </a:rPr>
                        <a:t>250 000,00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b="1" u="none" strike="noStrike" dirty="0">
                          <a:effectLst/>
                        </a:rPr>
                        <a:t>przychód podatkowy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7825319"/>
                  </a:ext>
                </a:extLst>
              </a:tr>
              <a:tr h="20236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 </a:t>
                      </a:r>
                      <a:endParaRPr lang="pl-PL" sz="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u="none" strike="noStrike" dirty="0">
                          <a:effectLst/>
                        </a:rPr>
                        <a:t>wartość środków trwałych w leasingu operacyjnym podatkowo</a:t>
                      </a:r>
                      <a:endParaRPr lang="pl-PL" sz="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u="none" strike="noStrike" dirty="0">
                          <a:effectLst/>
                        </a:rPr>
                        <a:t> </a:t>
                      </a:r>
                      <a:endParaRPr lang="pl-PL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u="none" strike="noStrike" dirty="0">
                          <a:effectLst/>
                        </a:rPr>
                        <a:t> </a:t>
                      </a:r>
                      <a:endParaRPr lang="pl-PL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l-PL" sz="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3986815"/>
                  </a:ext>
                </a:extLst>
              </a:tr>
              <a:tr h="14284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1" u="none" strike="noStrike" dirty="0">
                          <a:effectLst/>
                        </a:rPr>
                        <a:t>AIV3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b="1" u="none" strike="noStrike" dirty="0">
                          <a:effectLst/>
                        </a:rPr>
                        <a:t>Pożyczka udzielona długoterminowa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u="none" strike="noStrike" dirty="0">
                          <a:effectLst/>
                        </a:rPr>
                        <a:t>31 500,00</a:t>
                      </a:r>
                      <a:endParaRPr lang="pl-PL" sz="9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u="none" strike="noStrike">
                          <a:effectLst/>
                        </a:rPr>
                        <a:t>30 000,00</a:t>
                      </a:r>
                      <a:endParaRPr lang="pl-PL" sz="9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800" b="1" u="none" strike="noStrike" dirty="0">
                          <a:effectLst/>
                        </a:rPr>
                        <a:t>1 500,00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b="1" u="none" strike="noStrike" dirty="0">
                          <a:effectLst/>
                        </a:rPr>
                        <a:t>przychód podatkowy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6045804"/>
                  </a:ext>
                </a:extLst>
              </a:tr>
              <a:tr h="14284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 </a:t>
                      </a:r>
                      <a:endParaRPr lang="pl-PL" sz="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u="none" strike="noStrike" dirty="0">
                          <a:effectLst/>
                        </a:rPr>
                        <a:t>naliczone odsetki</a:t>
                      </a:r>
                      <a:endParaRPr lang="pl-PL" sz="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u="none" strike="noStrike" dirty="0">
                          <a:effectLst/>
                        </a:rPr>
                        <a:t> </a:t>
                      </a:r>
                      <a:endParaRPr lang="pl-PL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u="none" strike="noStrike" dirty="0">
                          <a:effectLst/>
                        </a:rPr>
                        <a:t> </a:t>
                      </a:r>
                      <a:endParaRPr lang="pl-PL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u="none" strike="noStrike" dirty="0">
                          <a:effectLst/>
                        </a:rPr>
                        <a:t> </a:t>
                      </a:r>
                      <a:endParaRPr lang="pl-PL" sz="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u="none" strike="noStrike">
                          <a:effectLst/>
                        </a:rPr>
                        <a:t> </a:t>
                      </a:r>
                      <a:endParaRPr lang="pl-PL" sz="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275802"/>
                  </a:ext>
                </a:extLst>
              </a:tr>
              <a:tr h="14284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1" u="none" strike="noStrike" dirty="0">
                          <a:effectLst/>
                        </a:rPr>
                        <a:t>BI4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b="1" u="none" strike="noStrike" dirty="0">
                          <a:effectLst/>
                        </a:rPr>
                        <a:t>Zapasy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u="none" strike="noStrike" dirty="0">
                          <a:effectLst/>
                        </a:rPr>
                        <a:t>280 000,00</a:t>
                      </a:r>
                      <a:endParaRPr lang="pl-PL" sz="9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u="none" strike="noStrike" dirty="0">
                          <a:effectLst/>
                        </a:rPr>
                        <a:t>310 000,00</a:t>
                      </a:r>
                      <a:endParaRPr lang="pl-PL" sz="9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800" b="1" u="none" strike="noStrike" dirty="0">
                          <a:effectLst/>
                        </a:rPr>
                        <a:t>-30 000,00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b="1" u="none" strike="noStrike" dirty="0">
                          <a:effectLst/>
                        </a:rPr>
                        <a:t>koszt uzyskania przychodów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2087345"/>
                  </a:ext>
                </a:extLst>
              </a:tr>
              <a:tr h="14284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 </a:t>
                      </a:r>
                      <a:endParaRPr lang="pl-PL" sz="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u="none" strike="noStrike">
                          <a:effectLst/>
                        </a:rPr>
                        <a:t>odpis aktualizujący do ceny sprzedaży netto</a:t>
                      </a:r>
                      <a:endParaRPr lang="pl-PL" sz="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u="none" strike="noStrike">
                          <a:effectLst/>
                        </a:rPr>
                        <a:t> </a:t>
                      </a:r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u="none" strike="noStrike">
                          <a:effectLst/>
                        </a:rPr>
                        <a:t> </a:t>
                      </a:r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u="none" strike="noStrike">
                          <a:effectLst/>
                        </a:rPr>
                        <a:t> </a:t>
                      </a:r>
                      <a:endParaRPr lang="pl-PL" sz="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u="none" strike="noStrike">
                          <a:effectLst/>
                        </a:rPr>
                        <a:t> </a:t>
                      </a:r>
                      <a:endParaRPr lang="pl-PL" sz="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3766547"/>
                  </a:ext>
                </a:extLst>
              </a:tr>
              <a:tr h="14284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1" u="none" strike="noStrike" dirty="0">
                          <a:effectLst/>
                        </a:rPr>
                        <a:t>BII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b="1" u="none" strike="noStrike" dirty="0">
                          <a:effectLst/>
                        </a:rPr>
                        <a:t>Należności z tytułu dostaw i usług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u="none" strike="noStrike" dirty="0">
                          <a:effectLst/>
                        </a:rPr>
                        <a:t>3 120 000,00</a:t>
                      </a:r>
                      <a:endParaRPr lang="pl-PL" sz="9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u="none" strike="noStrike">
                          <a:effectLst/>
                        </a:rPr>
                        <a:t>3 210 000,00</a:t>
                      </a:r>
                      <a:endParaRPr lang="pl-PL" sz="9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800" b="1" u="none" strike="noStrike" dirty="0">
                          <a:effectLst/>
                        </a:rPr>
                        <a:t>-90 000,00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b="1" u="none" strike="noStrike" dirty="0">
                          <a:effectLst/>
                        </a:rPr>
                        <a:t>koszt uzyskania przychodów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1331457"/>
                  </a:ext>
                </a:extLst>
              </a:tr>
              <a:tr h="14284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 </a:t>
                      </a:r>
                      <a:endParaRPr lang="pl-PL" sz="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u="none" strike="noStrike" dirty="0">
                          <a:effectLst/>
                        </a:rPr>
                        <a:t>odpis aktualizujący (netto) </a:t>
                      </a:r>
                      <a:endParaRPr lang="pl-PL" sz="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u="none" strike="noStrike">
                          <a:effectLst/>
                        </a:rPr>
                        <a:t> </a:t>
                      </a:r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u="none" strike="noStrike" dirty="0">
                          <a:effectLst/>
                        </a:rPr>
                        <a:t> </a:t>
                      </a:r>
                      <a:endParaRPr lang="pl-PL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u="none" strike="noStrike" dirty="0">
                          <a:effectLst/>
                        </a:rPr>
                        <a:t> </a:t>
                      </a:r>
                      <a:endParaRPr lang="pl-PL" sz="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u="none" strike="noStrike">
                          <a:effectLst/>
                        </a:rPr>
                        <a:t> </a:t>
                      </a:r>
                      <a:endParaRPr lang="pl-PL" sz="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5857870"/>
                  </a:ext>
                </a:extLst>
              </a:tr>
              <a:tr h="14284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BIII1</a:t>
                      </a:r>
                      <a:endParaRPr lang="pl-PL" sz="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b="1" u="none" strike="noStrike" dirty="0">
                          <a:effectLst/>
                        </a:rPr>
                        <a:t>Środki pieniężne w kasie i na rachunkach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u="none" strike="noStrike" dirty="0">
                          <a:effectLst/>
                        </a:rPr>
                        <a:t>23 000,00</a:t>
                      </a:r>
                      <a:endParaRPr lang="pl-PL" sz="9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u="none" strike="noStrike" dirty="0">
                          <a:effectLst/>
                        </a:rPr>
                        <a:t>21 200,00</a:t>
                      </a:r>
                      <a:endParaRPr lang="pl-PL" sz="9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800" b="1" u="none" strike="noStrike" dirty="0">
                          <a:effectLst/>
                        </a:rPr>
                        <a:t>1 800,00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b="1" u="none" strike="noStrike" dirty="0">
                          <a:effectLst/>
                        </a:rPr>
                        <a:t>przychód podatkowy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0509866"/>
                  </a:ext>
                </a:extLst>
              </a:tr>
              <a:tr h="14284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 </a:t>
                      </a:r>
                      <a:endParaRPr lang="pl-PL" sz="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u="none" strike="noStrike">
                          <a:effectLst/>
                        </a:rPr>
                        <a:t>wycena różnic kursowych na rachunkach bankowych</a:t>
                      </a:r>
                      <a:endParaRPr lang="pl-PL" sz="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u="none" strike="noStrike">
                          <a:effectLst/>
                        </a:rPr>
                        <a:t> </a:t>
                      </a:r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u="none" strike="noStrike" dirty="0">
                          <a:effectLst/>
                        </a:rPr>
                        <a:t> </a:t>
                      </a:r>
                      <a:endParaRPr lang="pl-PL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u="none" strike="noStrike" dirty="0">
                          <a:effectLst/>
                        </a:rPr>
                        <a:t> </a:t>
                      </a:r>
                      <a:endParaRPr lang="pl-PL" sz="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u="none" strike="noStrike">
                          <a:effectLst/>
                        </a:rPr>
                        <a:t> </a:t>
                      </a:r>
                      <a:endParaRPr lang="pl-PL" sz="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661415"/>
                  </a:ext>
                </a:extLst>
              </a:tr>
              <a:tr h="199174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1" u="none" strike="noStrike" dirty="0">
                          <a:effectLst/>
                        </a:rPr>
                        <a:t>BIV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b="1" u="none" strike="noStrike" dirty="0">
                          <a:effectLst/>
                        </a:rPr>
                        <a:t>Rozliczenia międzyokresowe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u="none" strike="noStrike" dirty="0">
                          <a:effectLst/>
                        </a:rPr>
                        <a:t>520 000,00</a:t>
                      </a:r>
                      <a:endParaRPr lang="pl-PL" sz="9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u="none" strike="noStrike" dirty="0">
                          <a:effectLst/>
                        </a:rPr>
                        <a:t>0,00</a:t>
                      </a:r>
                      <a:endParaRPr lang="pl-PL" sz="9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800" b="1" u="none" strike="noStrike" dirty="0">
                          <a:effectLst/>
                        </a:rPr>
                        <a:t>520 000,00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b="1" u="none" strike="noStrike" dirty="0">
                          <a:effectLst/>
                        </a:rPr>
                        <a:t>przychód podatkowy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1417793"/>
                  </a:ext>
                </a:extLst>
              </a:tr>
              <a:tr h="14284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 </a:t>
                      </a:r>
                      <a:endParaRPr lang="pl-PL" sz="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800" u="none" strike="noStrike" dirty="0">
                          <a:effectLst/>
                        </a:rPr>
                        <a:t>Wartość oszacowanych przychodów (KSR3)</a:t>
                      </a:r>
                      <a:endParaRPr lang="pl-PL" sz="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u="none" strike="noStrike">
                          <a:effectLst/>
                        </a:rPr>
                        <a:t> </a:t>
                      </a:r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u="none" strike="noStrike" dirty="0">
                          <a:effectLst/>
                        </a:rPr>
                        <a:t> </a:t>
                      </a:r>
                      <a:endParaRPr lang="pl-PL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u="none" strike="noStrike">
                          <a:effectLst/>
                        </a:rPr>
                        <a:t> </a:t>
                      </a:r>
                      <a:endParaRPr lang="pl-PL" sz="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u="none" strike="noStrike" dirty="0">
                          <a:effectLst/>
                        </a:rPr>
                        <a:t> </a:t>
                      </a:r>
                      <a:endParaRPr lang="pl-PL" sz="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2638537"/>
                  </a:ext>
                </a:extLst>
              </a:tr>
              <a:tr h="142078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pl-PL" sz="9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Pasywa</a:t>
                      </a:r>
                      <a:endParaRPr lang="pl-PL" sz="900" b="1" i="0" u="none" strike="noStrike" dirty="0">
                        <a:solidFill>
                          <a:srgbClr val="C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5259652"/>
                  </a:ext>
                </a:extLst>
              </a:tr>
              <a:tr h="142848"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u="none" strike="noStrike" dirty="0">
                          <a:effectLst/>
                        </a:rPr>
                        <a:t>BI2 </a:t>
                      </a:r>
                      <a:endParaRPr lang="pl-PL" sz="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b="1" u="none" strike="noStrike">
                          <a:effectLst/>
                        </a:rPr>
                        <a:t>Rezerwa na świadczenia emerytalne i podobne</a:t>
                      </a:r>
                      <a:endParaRPr lang="pl-PL" sz="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u="none" strike="noStrike">
                          <a:effectLst/>
                        </a:rPr>
                        <a:t>180 000,00</a:t>
                      </a:r>
                      <a:endParaRPr lang="pl-PL" sz="9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u="none" strike="noStrike" dirty="0">
                          <a:effectLst/>
                        </a:rPr>
                        <a:t>0,00</a:t>
                      </a:r>
                      <a:endParaRPr lang="pl-PL" sz="9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800" b="1" u="none" strike="noStrike" dirty="0">
                          <a:effectLst/>
                        </a:rPr>
                        <a:t>-180 000,00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b="1" u="none" strike="noStrike" dirty="0">
                          <a:effectLst/>
                        </a:rPr>
                        <a:t>koszt uzyskania przychodów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6742939"/>
                  </a:ext>
                </a:extLst>
              </a:tr>
              <a:tr h="14284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1" u="none" strike="noStrike" dirty="0">
                          <a:effectLst/>
                        </a:rPr>
                        <a:t>BI2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b="1" u="none" strike="noStrike" dirty="0">
                          <a:effectLst/>
                        </a:rPr>
                        <a:t>Pozostałe rezerwy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u="none" strike="noStrike" dirty="0">
                          <a:effectLst/>
                        </a:rPr>
                        <a:t>300 000,00</a:t>
                      </a:r>
                      <a:endParaRPr lang="pl-PL" sz="9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u="none" strike="noStrike" dirty="0">
                          <a:effectLst/>
                        </a:rPr>
                        <a:t>0,00</a:t>
                      </a:r>
                      <a:endParaRPr lang="pl-PL" sz="9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800" b="1" u="none" strike="noStrike" dirty="0">
                          <a:effectLst/>
                        </a:rPr>
                        <a:t>-300 000,00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b="1" u="none" strike="noStrike" dirty="0">
                          <a:effectLst/>
                        </a:rPr>
                        <a:t>koszt uzyskania przychodów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8879242"/>
                  </a:ext>
                </a:extLst>
              </a:tr>
              <a:tr h="14284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 </a:t>
                      </a:r>
                      <a:endParaRPr lang="pl-PL" sz="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u="none" strike="noStrike">
                          <a:effectLst/>
                        </a:rPr>
                        <a:t>(przejściowe)</a:t>
                      </a:r>
                      <a:endParaRPr lang="pl-PL" sz="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u="none" strike="noStrike">
                          <a:effectLst/>
                        </a:rPr>
                        <a:t> </a:t>
                      </a:r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u="none" strike="noStrike" dirty="0">
                          <a:effectLst/>
                        </a:rPr>
                        <a:t> </a:t>
                      </a:r>
                      <a:endParaRPr lang="pl-PL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u="none" strike="noStrike" dirty="0">
                          <a:effectLst/>
                        </a:rPr>
                        <a:t> </a:t>
                      </a:r>
                      <a:endParaRPr lang="pl-PL" sz="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u="none" strike="noStrike">
                          <a:effectLst/>
                        </a:rPr>
                        <a:t> </a:t>
                      </a:r>
                      <a:endParaRPr lang="pl-PL" sz="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779210"/>
                  </a:ext>
                </a:extLst>
              </a:tr>
              <a:tr h="14284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1" u="none" strike="noStrike" dirty="0">
                          <a:effectLst/>
                        </a:rPr>
                        <a:t>BIII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b="1" u="none" strike="noStrike" dirty="0">
                          <a:effectLst/>
                        </a:rPr>
                        <a:t>Zobowiązania kredyty i pożyczki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u="none" strike="noStrike" dirty="0">
                          <a:effectLst/>
                        </a:rPr>
                        <a:t>1 506 000,00</a:t>
                      </a:r>
                      <a:endParaRPr lang="pl-PL" sz="9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u="none" strike="noStrike" dirty="0">
                          <a:effectLst/>
                        </a:rPr>
                        <a:t>1 500 000,00</a:t>
                      </a:r>
                      <a:endParaRPr lang="pl-PL" sz="9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800" b="1" u="none" strike="noStrike" dirty="0">
                          <a:effectLst/>
                        </a:rPr>
                        <a:t>-6 000,00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b="1" u="none" strike="noStrike">
                          <a:effectLst/>
                        </a:rPr>
                        <a:t>koszt uzyskania przychodów</a:t>
                      </a:r>
                      <a:endParaRPr lang="pl-PL" sz="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7011598"/>
                  </a:ext>
                </a:extLst>
              </a:tr>
              <a:tr h="14284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1" u="none" strike="noStrike">
                          <a:effectLst/>
                        </a:rPr>
                        <a:t>BIII</a:t>
                      </a:r>
                      <a:endParaRPr lang="pl-PL" sz="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b="1" u="none" strike="noStrike">
                          <a:effectLst/>
                        </a:rPr>
                        <a:t>Zobowiązania z tytułu leasingu </a:t>
                      </a:r>
                      <a:endParaRPr lang="pl-PL" sz="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u="none" strike="noStrike" dirty="0">
                          <a:effectLst/>
                        </a:rPr>
                        <a:t>210 000,00</a:t>
                      </a:r>
                      <a:endParaRPr lang="pl-PL" sz="9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u="none" strike="noStrike" dirty="0">
                          <a:effectLst/>
                        </a:rPr>
                        <a:t>0,00</a:t>
                      </a:r>
                      <a:endParaRPr lang="pl-PL" sz="9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800" b="1" u="none" strike="noStrike" dirty="0">
                          <a:effectLst/>
                        </a:rPr>
                        <a:t>-210 000,00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b="1" u="none" strike="noStrike" dirty="0">
                          <a:effectLst/>
                        </a:rPr>
                        <a:t>koszt uzyskania przychodów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26907"/>
                  </a:ext>
                </a:extLst>
              </a:tr>
              <a:tr h="214272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 </a:t>
                      </a:r>
                      <a:endParaRPr lang="pl-PL" sz="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u="none" strike="noStrike">
                          <a:effectLst/>
                        </a:rPr>
                        <a:t>wartość zobowiązania środki trwałe w leasingu oepracyjnym podatkowo</a:t>
                      </a:r>
                      <a:endParaRPr lang="pl-PL" sz="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l-PL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l-PL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l-PL" sz="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4082031"/>
                  </a:ext>
                </a:extLst>
              </a:tr>
              <a:tr h="14284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g</a:t>
                      </a:r>
                      <a:endParaRPr lang="pl-PL" sz="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b="1" u="none" strike="noStrike" dirty="0">
                          <a:effectLst/>
                        </a:rPr>
                        <a:t>z tytułu podatków, ceł, ubezpieczeń i innych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u="none" strike="noStrike" dirty="0">
                          <a:effectLst/>
                        </a:rPr>
                        <a:t>21 000,00</a:t>
                      </a:r>
                      <a:endParaRPr lang="pl-PL" sz="9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u="none" strike="noStrike" dirty="0">
                          <a:effectLst/>
                        </a:rPr>
                        <a:t>0,00</a:t>
                      </a:r>
                      <a:endParaRPr lang="pl-PL" sz="9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800" b="1" u="none" strike="noStrike" dirty="0">
                          <a:effectLst/>
                        </a:rPr>
                        <a:t>-21 000,00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b="1" u="none" strike="noStrike" dirty="0">
                          <a:effectLst/>
                        </a:rPr>
                        <a:t>koszt uzyskania przychodów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6015106"/>
                  </a:ext>
                </a:extLst>
              </a:tr>
              <a:tr h="14284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 </a:t>
                      </a:r>
                      <a:endParaRPr lang="pl-PL" sz="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u="none" strike="noStrike">
                          <a:effectLst/>
                        </a:rPr>
                        <a:t>niezapłacone w terminie składki ZUS</a:t>
                      </a:r>
                      <a:endParaRPr lang="pl-PL" sz="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u="none" strike="noStrike">
                          <a:effectLst/>
                        </a:rPr>
                        <a:t> </a:t>
                      </a:r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u="none" strike="noStrike" dirty="0">
                          <a:effectLst/>
                        </a:rPr>
                        <a:t> </a:t>
                      </a:r>
                      <a:endParaRPr lang="pl-PL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u="none" strike="noStrike" dirty="0">
                          <a:effectLst/>
                        </a:rPr>
                        <a:t> </a:t>
                      </a:r>
                      <a:endParaRPr lang="pl-PL" sz="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u="none" strike="noStrike" dirty="0">
                          <a:effectLst/>
                        </a:rPr>
                        <a:t> </a:t>
                      </a:r>
                      <a:endParaRPr lang="pl-PL" sz="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677202"/>
                  </a:ext>
                </a:extLst>
              </a:tr>
              <a:tr h="14284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b="1" u="none" strike="noStrike" dirty="0">
                          <a:effectLst/>
                        </a:rPr>
                        <a:t>h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b="1" u="none" strike="noStrike" dirty="0">
                          <a:effectLst/>
                        </a:rPr>
                        <a:t>z tytułu wynagrodzeń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u="none" strike="noStrike" dirty="0">
                          <a:effectLst/>
                        </a:rPr>
                        <a:t>70 000,00</a:t>
                      </a:r>
                      <a:endParaRPr lang="pl-PL" sz="9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u="none" strike="noStrike" dirty="0">
                          <a:effectLst/>
                        </a:rPr>
                        <a:t>0,00</a:t>
                      </a:r>
                      <a:endParaRPr lang="pl-PL" sz="9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800" b="1" u="none" strike="noStrike" dirty="0">
                          <a:effectLst/>
                        </a:rPr>
                        <a:t>-70 000,00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b="1" u="none" strike="noStrike" dirty="0">
                          <a:effectLst/>
                        </a:rPr>
                        <a:t>koszt uzyskania przychodów</a:t>
                      </a:r>
                      <a:endParaRPr lang="pl-PL" sz="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591782"/>
                  </a:ext>
                </a:extLst>
              </a:tr>
              <a:tr h="14284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 </a:t>
                      </a:r>
                      <a:endParaRPr lang="pl-PL" sz="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u="none" strike="noStrike">
                          <a:effectLst/>
                        </a:rPr>
                        <a:t>nieopłacone wynagrodzenia</a:t>
                      </a:r>
                      <a:endParaRPr lang="pl-PL" sz="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u="none" strike="noStrike">
                          <a:effectLst/>
                        </a:rPr>
                        <a:t> </a:t>
                      </a:r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u="none" strike="noStrike" dirty="0">
                          <a:effectLst/>
                        </a:rPr>
                        <a:t> </a:t>
                      </a:r>
                      <a:endParaRPr lang="pl-PL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u="none" strike="noStrike" dirty="0">
                          <a:effectLst/>
                        </a:rPr>
                        <a:t> </a:t>
                      </a:r>
                      <a:endParaRPr lang="pl-PL" sz="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u="none" strike="noStrike" dirty="0">
                          <a:effectLst/>
                        </a:rPr>
                        <a:t> </a:t>
                      </a:r>
                      <a:endParaRPr lang="pl-PL" sz="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8034627"/>
                  </a:ext>
                </a:extLst>
              </a:tr>
              <a:tr h="196416"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Ogółem wartość w kosztach uzyskania przychodów</a:t>
                      </a:r>
                      <a:endParaRPr lang="pl-PL" sz="800" b="1" i="0" u="none" strike="noStrike" dirty="0">
                        <a:solidFill>
                          <a:srgbClr val="C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pl-PL" sz="800" b="1" i="0" u="none" strike="noStrike" dirty="0">
                        <a:solidFill>
                          <a:srgbClr val="C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b="1" u="none" strike="noStrike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pl-PL" sz="800" b="1" i="0" u="none" strike="noStrike">
                        <a:solidFill>
                          <a:srgbClr val="C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pl-PL" sz="800" b="1" i="0" u="none" strike="noStrike" dirty="0">
                        <a:solidFill>
                          <a:srgbClr val="C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-907 000,00</a:t>
                      </a:r>
                      <a:endParaRPr lang="pl-PL" sz="1000" b="1" i="0" u="none" strike="noStrike" dirty="0">
                        <a:solidFill>
                          <a:srgbClr val="C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3794340"/>
                  </a:ext>
                </a:extLst>
              </a:tr>
              <a:tr h="142848"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b="1" u="none" strike="noStrike">
                          <a:solidFill>
                            <a:srgbClr val="C00000"/>
                          </a:solidFill>
                          <a:effectLst/>
                        </a:rPr>
                        <a:t>Ogółem wartość w przychodach podatkowych</a:t>
                      </a:r>
                      <a:endParaRPr lang="pl-PL" sz="800" b="1" i="0" u="none" strike="noStrike">
                        <a:solidFill>
                          <a:srgbClr val="C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b="1" u="none" strike="noStrike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pl-PL" sz="800" b="1" i="0" u="none" strike="noStrike">
                        <a:solidFill>
                          <a:srgbClr val="C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b="1" u="none" strike="noStrike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pl-PL" sz="800" b="1" i="0" u="none" strike="noStrike">
                        <a:solidFill>
                          <a:srgbClr val="C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8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pl-PL" sz="800" b="1" i="0" u="none" strike="noStrike" dirty="0">
                        <a:solidFill>
                          <a:srgbClr val="C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773 300,00</a:t>
                      </a:r>
                      <a:endParaRPr lang="pl-PL" sz="1000" b="1" i="0" u="none" strike="noStrike" dirty="0">
                        <a:solidFill>
                          <a:srgbClr val="C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801" marR="4801" marT="4801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89321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023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44BF57-AE18-477C-8027-CEF643DF5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345737"/>
            <a:ext cx="6172200" cy="338554"/>
          </a:xfrm>
        </p:spPr>
        <p:txBody>
          <a:bodyPr/>
          <a:lstStyle/>
          <a:p>
            <a:r>
              <a:rPr lang="pl-PL" b="1" dirty="0"/>
              <a:t>Przykład noty podatkowej na wejście 31.12.20XX-1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A02A8A9C-AEBA-44F6-8E02-BDADDA0191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7222483"/>
              </p:ext>
            </p:extLst>
          </p:nvPr>
        </p:nvGraphicFramePr>
        <p:xfrm>
          <a:off x="1447800" y="1050925"/>
          <a:ext cx="6781799" cy="36046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00813">
                  <a:extLst>
                    <a:ext uri="{9D8B030D-6E8A-4147-A177-3AD203B41FA5}">
                      <a16:colId xmlns:a16="http://schemas.microsoft.com/office/drawing/2014/main" val="2275477309"/>
                    </a:ext>
                  </a:extLst>
                </a:gridCol>
                <a:gridCol w="1177117">
                  <a:extLst>
                    <a:ext uri="{9D8B030D-6E8A-4147-A177-3AD203B41FA5}">
                      <a16:colId xmlns:a16="http://schemas.microsoft.com/office/drawing/2014/main" val="3275211280"/>
                    </a:ext>
                  </a:extLst>
                </a:gridCol>
                <a:gridCol w="1203869">
                  <a:extLst>
                    <a:ext uri="{9D8B030D-6E8A-4147-A177-3AD203B41FA5}">
                      <a16:colId xmlns:a16="http://schemas.microsoft.com/office/drawing/2014/main" val="2158767063"/>
                    </a:ext>
                  </a:extLst>
                </a:gridCol>
              </a:tblGrid>
              <a:tr h="153538"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b="1" u="none" strike="noStrike" dirty="0">
                          <a:effectLst/>
                        </a:rPr>
                        <a:t>Pozycja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57" marR="6157" marT="6157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1" u="none" strike="noStrike" dirty="0">
                          <a:effectLst/>
                        </a:rPr>
                        <a:t>na wejście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57" marR="6157" marT="6157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1" u="none" strike="noStrike" dirty="0">
                          <a:effectLst/>
                        </a:rPr>
                        <a:t>przekształcenie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57" marR="6157" marT="6157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7130105"/>
                  </a:ext>
                </a:extLst>
              </a:tr>
              <a:tr h="153538">
                <a:tc>
                  <a:txBody>
                    <a:bodyPr/>
                    <a:lstStyle/>
                    <a:p>
                      <a:pPr algn="l" fontAlgn="b"/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57" marR="6157" marT="6157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1" u="none" strike="noStrike">
                          <a:effectLst/>
                        </a:rPr>
                        <a:t>20XX-1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57" marR="6157" marT="6157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1" u="none" strike="noStrike" dirty="0">
                          <a:effectLst/>
                        </a:rPr>
                        <a:t>20XX-1 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57" marR="6157" marT="6157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8296510"/>
                  </a:ext>
                </a:extLst>
              </a:tr>
              <a:tr h="153538">
                <a:tc>
                  <a:txBody>
                    <a:bodyPr/>
                    <a:lstStyle/>
                    <a:p>
                      <a:pPr algn="just" fontAlgn="ctr"/>
                      <a:r>
                        <a:rPr lang="pl-PL" sz="1000" b="1" u="none" strike="noStrike" dirty="0">
                          <a:effectLst/>
                        </a:rPr>
                        <a:t>A. Zysk (strata) brutto za dany rok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57" marR="6157" marT="6157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00" b="1" u="none" strike="noStrike" dirty="0">
                          <a:effectLst/>
                        </a:rPr>
                        <a:t>12 000 000,00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57" marR="6157" marT="6157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00" b="1" u="none" strike="noStrike" dirty="0">
                          <a:effectLst/>
                        </a:rPr>
                        <a:t>12 000 000,00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57" marR="6157" marT="6157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608316"/>
                  </a:ext>
                </a:extLst>
              </a:tr>
              <a:tr h="455153">
                <a:tc>
                  <a:txBody>
                    <a:bodyPr/>
                    <a:lstStyle/>
                    <a:p>
                      <a:pPr algn="just" fontAlgn="ctr"/>
                      <a:r>
                        <a:rPr lang="pl-PL" sz="1000" u="none" strike="noStrike" dirty="0">
                          <a:effectLst/>
                        </a:rPr>
                        <a:t>B. Przychody zwolnione z opodatkowania (trwałe różnice między zyskiem/stratą dla celów rachunkowych a dochodem/stratą dla celów podatkowych), w tym: 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57" marR="6157" marT="6157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00" u="none" strike="noStrike" dirty="0">
                          <a:effectLst/>
                        </a:rPr>
                        <a:t>20 000,00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57" marR="6157" marT="6157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00" u="none" strike="noStrike" dirty="0">
                          <a:effectLst/>
                        </a:rPr>
                        <a:t>20 000,00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57" marR="6157" marT="6157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5128349"/>
                  </a:ext>
                </a:extLst>
              </a:tr>
              <a:tr h="212176">
                <a:tc>
                  <a:txBody>
                    <a:bodyPr/>
                    <a:lstStyle/>
                    <a:p>
                      <a:pPr algn="just" fontAlgn="ctr"/>
                      <a:r>
                        <a:rPr lang="pl-PL" sz="1000" u="none" strike="noStrike" dirty="0">
                          <a:effectLst/>
                        </a:rPr>
                        <a:t>C. Przychody niepodlegające opodatkowania w roku bieżącym, w tym: 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57" marR="6157" marT="6157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00" u="none" strike="noStrike" dirty="0">
                          <a:effectLst/>
                        </a:rPr>
                        <a:t>620 000,00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57" marR="6157" marT="6157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u="none" strike="noStrike" dirty="0">
                          <a:effectLst/>
                        </a:rPr>
                        <a:t> 620 000,00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57" marR="6157" marT="6157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115689"/>
                  </a:ext>
                </a:extLst>
              </a:tr>
              <a:tr h="373478">
                <a:tc>
                  <a:txBody>
                    <a:bodyPr/>
                    <a:lstStyle/>
                    <a:p>
                      <a:pPr algn="just" fontAlgn="ctr"/>
                      <a:r>
                        <a:rPr lang="pl-PL" sz="1000" u="none" strike="noStrike" dirty="0">
                          <a:effectLst/>
                        </a:rPr>
                        <a:t>D. Przychody podlegające opodatkowaniu w roku bieżącym, ujęte w księgach rachunkowych lat ubiegłych, w tym: 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57" marR="6157" marT="6157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00" u="none" strike="noStrike" dirty="0">
                          <a:effectLst/>
                        </a:rPr>
                        <a:t>21 000,00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57" marR="6157" marT="6157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00" u="none" strike="noStrike" dirty="0">
                          <a:effectLst/>
                        </a:rPr>
                        <a:t>794 300,00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57" marR="6157" marT="6157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2603135"/>
                  </a:ext>
                </a:extLst>
              </a:tr>
              <a:tr h="153538"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1" u="none" strike="noStrike" dirty="0">
                          <a:effectLst/>
                        </a:rPr>
                        <a:t>Rozliczenie związane z wyborem ryczałtu od roku 20XX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57" marR="6157" marT="6157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b="1" u="none" strike="noStrike" dirty="0">
                          <a:effectLst/>
                        </a:rPr>
                        <a:t> 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57" marR="6157" marT="6157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00" b="1" u="none" strike="noStrike" dirty="0">
                          <a:effectLst/>
                        </a:rPr>
                        <a:t>773 300,00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57" marR="6157" marT="6157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0191289"/>
                  </a:ext>
                </a:extLst>
              </a:tr>
              <a:tr h="606870">
                <a:tc>
                  <a:txBody>
                    <a:bodyPr/>
                    <a:lstStyle/>
                    <a:p>
                      <a:pPr algn="just" fontAlgn="ctr"/>
                      <a:r>
                        <a:rPr lang="pl-PL" sz="1000" u="none" strike="noStrike" dirty="0">
                          <a:effectLst/>
                        </a:rPr>
                        <a:t>E. Koszty niestanowiące kosztów uzyskania przychodów (trwałe różnice między zyskiem/stratą dla celów rachunkowych a dochodem/stratą dla celów podatkowych), w tym: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57" marR="6157" marT="6157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00" u="none" strike="noStrike" dirty="0">
                          <a:effectLst/>
                        </a:rPr>
                        <a:t>372 000,00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57" marR="6157" marT="6157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00" u="none" strike="noStrike" dirty="0">
                          <a:effectLst/>
                        </a:rPr>
                        <a:t>372 000,00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57" marR="6157" marT="6157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732337"/>
                  </a:ext>
                </a:extLst>
              </a:tr>
              <a:tr h="219016">
                <a:tc>
                  <a:txBody>
                    <a:bodyPr/>
                    <a:lstStyle/>
                    <a:p>
                      <a:pPr algn="just" fontAlgn="ctr"/>
                      <a:r>
                        <a:rPr lang="pl-PL" sz="1000" u="none" strike="noStrike" dirty="0">
                          <a:effectLst/>
                        </a:rPr>
                        <a:t>F. Koszty nieuznawane za koszty uzyskania przychodów w bieżącym roku, w tym: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57" marR="6157" marT="6157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00" u="none" strike="noStrike" dirty="0">
                          <a:effectLst/>
                        </a:rPr>
                        <a:t>750 000,00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57" marR="6157" marT="6157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00" u="none" strike="noStrike" dirty="0">
                          <a:effectLst/>
                        </a:rPr>
                        <a:t> 750 000,00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57" marR="6157" marT="6157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826687"/>
                  </a:ext>
                </a:extLst>
              </a:tr>
              <a:tr h="303435">
                <a:tc>
                  <a:txBody>
                    <a:bodyPr/>
                    <a:lstStyle/>
                    <a:p>
                      <a:pPr algn="just" fontAlgn="ctr"/>
                      <a:r>
                        <a:rPr lang="pl-PL" sz="1000" u="none" strike="noStrike" dirty="0">
                          <a:effectLst/>
                        </a:rPr>
                        <a:t>G. Koszty uznawane za koszty uzyskania przychodów w roku bieżącym, ujęte w księgach lat ubiegłych, w tym: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57" marR="6157" marT="6157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00" u="none" strike="noStrike">
                          <a:effectLst/>
                        </a:rPr>
                        <a:t>672 000,00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57" marR="6157" marT="6157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00" u="none" strike="noStrike" dirty="0">
                          <a:effectLst/>
                        </a:rPr>
                        <a:t>1 579 000,00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57" marR="6157" marT="6157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618101"/>
                  </a:ext>
                </a:extLst>
              </a:tr>
              <a:tr h="153538"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1" u="none" strike="noStrike" dirty="0">
                          <a:effectLst/>
                        </a:rPr>
                        <a:t>Rozliczenie związane z wyborem ryczałtu od roku 20XX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57" marR="6157" marT="6157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b="1" u="none" strike="noStrike" dirty="0">
                          <a:effectLst/>
                        </a:rPr>
                        <a:t> 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57" marR="6157" marT="6157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00" b="1" u="none" strike="noStrike" dirty="0">
                          <a:effectLst/>
                        </a:rPr>
                        <a:t>907 000,00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57" marR="6157" marT="6157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0509446"/>
                  </a:ext>
                </a:extLst>
              </a:tr>
              <a:tr h="153538">
                <a:tc>
                  <a:txBody>
                    <a:bodyPr/>
                    <a:lstStyle/>
                    <a:p>
                      <a:pPr algn="just" fontAlgn="ctr"/>
                      <a:r>
                        <a:rPr lang="pl-PL" sz="1000" u="none" strike="noStrike">
                          <a:effectLst/>
                        </a:rPr>
                        <a:t>H. Strata z lat ubiegłych, w tym: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57" marR="6157" marT="6157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u="none" strike="noStrike">
                          <a:effectLst/>
                        </a:rPr>
                        <a:t> 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57" marR="6157" marT="6157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u="none" strike="noStrike" dirty="0">
                          <a:effectLst/>
                        </a:rPr>
                        <a:t> 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57" marR="6157" marT="6157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3676363"/>
                  </a:ext>
                </a:extLst>
              </a:tr>
              <a:tr h="153538">
                <a:tc>
                  <a:txBody>
                    <a:bodyPr/>
                    <a:lstStyle/>
                    <a:p>
                      <a:pPr algn="just" fontAlgn="ctr"/>
                      <a:r>
                        <a:rPr lang="pl-PL" sz="1000" u="none" strike="noStrike">
                          <a:effectLst/>
                        </a:rPr>
                        <a:t>I. Inne zmiany podstawy opodatkowania, w tym: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57" marR="6157" marT="6157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u="none" strike="noStrike">
                          <a:effectLst/>
                        </a:rPr>
                        <a:t> 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57" marR="6157" marT="6157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u="none" strike="noStrike" dirty="0">
                          <a:effectLst/>
                        </a:rPr>
                        <a:t> 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57" marR="6157" marT="6157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503237"/>
                  </a:ext>
                </a:extLst>
              </a:tr>
              <a:tr h="153538">
                <a:tc>
                  <a:txBody>
                    <a:bodyPr/>
                    <a:lstStyle/>
                    <a:p>
                      <a:pPr algn="just" fontAlgn="ctr"/>
                      <a:r>
                        <a:rPr lang="pl-PL" sz="10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J. Podstawa opodatkowania podatkiem dochodowym</a:t>
                      </a:r>
                      <a:endParaRPr lang="pl-PL" sz="1000" b="1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57" marR="6157" marT="6157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11 831 000,00</a:t>
                      </a:r>
                      <a:endParaRPr lang="pl-PL" sz="1000" b="1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57" marR="6157" marT="6157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11 697 300,00</a:t>
                      </a:r>
                    </a:p>
                  </a:txBody>
                  <a:tcPr marL="7620" marR="7620" marT="7620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0922925"/>
                  </a:ext>
                </a:extLst>
              </a:tr>
              <a:tr h="153538">
                <a:tc>
                  <a:txBody>
                    <a:bodyPr/>
                    <a:lstStyle/>
                    <a:p>
                      <a:pPr algn="just" fontAlgn="ctr"/>
                      <a:r>
                        <a:rPr lang="pl-PL" sz="10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K. Podatek dochodowy</a:t>
                      </a:r>
                      <a:endParaRPr lang="pl-PL" sz="1000" b="1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57" marR="6157" marT="6157" marB="0" anchor="ctr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2 247 890,00</a:t>
                      </a:r>
                      <a:endParaRPr lang="pl-PL" sz="1000" b="1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57" marR="6157" marT="6157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2 222 487,00</a:t>
                      </a:r>
                    </a:p>
                  </a:txBody>
                  <a:tcPr marL="7620" marR="7620" marT="7620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06822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006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DE4385-C6D3-42FF-83F0-342F209C8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206349"/>
            <a:ext cx="7010400" cy="553998"/>
          </a:xfrm>
        </p:spPr>
        <p:txBody>
          <a:bodyPr/>
          <a:lstStyle/>
          <a:p>
            <a:r>
              <a:rPr lang="pl-PL" sz="1800" b="1" dirty="0"/>
              <a:t>Kapitały własne </a:t>
            </a:r>
            <a:r>
              <a:rPr lang="pl-PL" sz="18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roku podatkowego </a:t>
            </a:r>
            <a:r>
              <a:rPr lang="pl-PL" sz="1800" b="1" dirty="0">
                <a:solidFill>
                  <a:srgbClr val="C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poprzedzającego</a:t>
            </a:r>
            <a:r>
              <a:rPr lang="pl-PL" sz="18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pierwszy rok opodatkowania ryczałtem</a:t>
            </a:r>
            <a:endParaRPr lang="pl-PL" sz="1800" b="1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B8AC470B-2884-403B-8CEC-569ED75C5B25}"/>
              </a:ext>
            </a:extLst>
          </p:cNvPr>
          <p:cNvSpPr txBox="1"/>
          <p:nvPr/>
        </p:nvSpPr>
        <p:spPr>
          <a:xfrm>
            <a:off x="1295400" y="1279525"/>
            <a:ext cx="72390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47700" indent="-323850" algn="just"/>
            <a:r>
              <a:rPr lang="pl-PL" dirty="0">
                <a:solidFill>
                  <a:srgbClr val="001C4D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Podatnik który wybrał formę opodatkowania ryczałtem od dochodów spółek kapitałowych jest obowiązany:</a:t>
            </a:r>
          </a:p>
          <a:p>
            <a:pPr marL="647700" indent="-323850" algn="just"/>
            <a:r>
              <a:rPr lang="pl-PL" sz="1800" dirty="0">
                <a:solidFill>
                  <a:srgbClr val="001C4D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wyodrębnić </a:t>
            </a:r>
            <a:r>
              <a:rPr lang="pl-PL" sz="1800" dirty="0">
                <a:solidFill>
                  <a:srgbClr val="C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w kapitale własnym na ostatni dzień roku podatkowego poprzedzającego pierwszy rok</a:t>
            </a:r>
            <a:r>
              <a:rPr lang="pl-PL" sz="1800" dirty="0">
                <a:solidFill>
                  <a:srgbClr val="001C4D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opodatkowania ryczałtem:</a:t>
            </a:r>
          </a:p>
          <a:p>
            <a:pPr marL="950595" indent="-302260" algn="just"/>
            <a:r>
              <a:rPr lang="pl-PL" sz="1800" dirty="0">
                <a:solidFill>
                  <a:srgbClr val="001C4D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a)	kwotę zysków niepodzielonych i kwotę zysków podzielonych odniesioną na kapitały, wypracowanych w latach poprzedzających pierwszy rok opodatkowania ryczałtem od dochodów spółek kapitałowych oraz</a:t>
            </a:r>
          </a:p>
          <a:p>
            <a:pPr marL="950595" indent="-302260" algn="just"/>
            <a:r>
              <a:rPr lang="pl-PL" sz="1800" dirty="0">
                <a:solidFill>
                  <a:srgbClr val="001C4D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b)	kwotę niepokrytych strat poniesionych w latach poprzedzających pierwszy rok opodatkowania ryczałtem od dochodów spółek kapitałowych.</a:t>
            </a:r>
          </a:p>
        </p:txBody>
      </p:sp>
    </p:spTree>
    <p:extLst>
      <p:ext uri="{BB962C8B-B14F-4D97-AF65-F5344CB8AC3E}">
        <p14:creationId xmlns:p14="http://schemas.microsoft.com/office/powerpoint/2010/main" val="108170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DE4385-C6D3-42FF-83F0-342F209C8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88925"/>
            <a:ext cx="7010400" cy="553998"/>
          </a:xfrm>
        </p:spPr>
        <p:txBody>
          <a:bodyPr/>
          <a:lstStyle/>
          <a:p>
            <a:r>
              <a:rPr lang="pl-PL" sz="1800" b="1" dirty="0"/>
              <a:t>Kapitały własne </a:t>
            </a:r>
            <a:r>
              <a:rPr lang="pl-PL" sz="18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roku podatkowego </a:t>
            </a:r>
            <a:r>
              <a:rPr lang="pl-PL" sz="1800" b="1" dirty="0">
                <a:solidFill>
                  <a:srgbClr val="C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poprzedzającego</a:t>
            </a:r>
            <a:r>
              <a:rPr lang="pl-PL" sz="18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pierwszy rok opodatkowania ryczałtem</a:t>
            </a:r>
            <a:endParaRPr lang="pl-PL" sz="1800" b="1" dirty="0"/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A4D52920-081C-4D7C-97A1-753C74D322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3957115"/>
              </p:ext>
            </p:extLst>
          </p:nvPr>
        </p:nvGraphicFramePr>
        <p:xfrm>
          <a:off x="1600200" y="1279525"/>
          <a:ext cx="6324600" cy="3048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24600">
                  <a:extLst>
                    <a:ext uri="{9D8B030D-6E8A-4147-A177-3AD203B41FA5}">
                      <a16:colId xmlns:a16="http://schemas.microsoft.com/office/drawing/2014/main" val="91051120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u="none" strike="noStrike" dirty="0">
                          <a:solidFill>
                            <a:srgbClr val="001C4D"/>
                          </a:solidFill>
                          <a:effectLst/>
                        </a:rPr>
                        <a:t>A. Kapitał (fundusz) własny</a:t>
                      </a:r>
                      <a:endParaRPr lang="pl-PL" sz="1200" b="1" i="0" u="none" strike="noStrike" dirty="0">
                        <a:solidFill>
                          <a:srgbClr val="001C4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341497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u="none" strike="noStrike" dirty="0">
                          <a:solidFill>
                            <a:srgbClr val="001C4D"/>
                          </a:solidFill>
                          <a:effectLst/>
                        </a:rPr>
                        <a:t>I. Kapitał (fundusz) podstawowy</a:t>
                      </a:r>
                      <a:endParaRPr lang="pl-PL" sz="1200" b="0" i="0" u="none" strike="noStrike" dirty="0">
                        <a:solidFill>
                          <a:srgbClr val="001C4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981614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u="none" strike="noStrike" dirty="0">
                          <a:solidFill>
                            <a:srgbClr val="001C4D"/>
                          </a:solidFill>
                          <a:effectLst/>
                        </a:rPr>
                        <a:t>II. Kapitał (fundusz) zapasowy, w tym:</a:t>
                      </a:r>
                      <a:endParaRPr lang="pl-PL" sz="1200" b="0" i="0" u="none" strike="noStrike" dirty="0">
                        <a:solidFill>
                          <a:srgbClr val="001C4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673527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u="none" strike="noStrike" dirty="0">
                          <a:solidFill>
                            <a:srgbClr val="001C4D"/>
                          </a:solidFill>
                          <a:effectLst/>
                        </a:rPr>
                        <a:t>- nadwyżka wartości sprzedaży (wartości emisyjnej) nad wartością nominalną udziałów (akcji)</a:t>
                      </a:r>
                      <a:endParaRPr lang="pl-PL" sz="1200" b="0" i="0" u="none" strike="noStrike" dirty="0">
                        <a:solidFill>
                          <a:srgbClr val="001C4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831268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- kwota zysku wypracowanego w latach przed opodatkowaniem ryczałtem</a:t>
                      </a:r>
                      <a:endParaRPr lang="pl-PL" sz="12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668636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u="none" strike="noStrike" dirty="0">
                          <a:solidFill>
                            <a:srgbClr val="001C4D"/>
                          </a:solidFill>
                          <a:effectLst/>
                        </a:rPr>
                        <a:t>III. Kapitał (fundusz) z aktualizacji wyceny, w tym:</a:t>
                      </a:r>
                      <a:endParaRPr lang="pl-PL" sz="1200" b="0" i="0" u="none" strike="noStrike" dirty="0">
                        <a:solidFill>
                          <a:srgbClr val="001C4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896645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u="none" strike="noStrike" dirty="0">
                          <a:solidFill>
                            <a:srgbClr val="001C4D"/>
                          </a:solidFill>
                          <a:effectLst/>
                        </a:rPr>
                        <a:t>- z tytułu aktualizacji wartości godziwej</a:t>
                      </a:r>
                      <a:endParaRPr lang="pl-PL" sz="1200" b="0" i="0" u="none" strike="noStrike" dirty="0">
                        <a:solidFill>
                          <a:srgbClr val="001C4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131893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u="none" strike="noStrike" dirty="0">
                          <a:solidFill>
                            <a:srgbClr val="001C4D"/>
                          </a:solidFill>
                          <a:effectLst/>
                        </a:rPr>
                        <a:t>IV. Pozostałe kapitały (fundusze) rezerwowe, w tym:</a:t>
                      </a:r>
                      <a:endParaRPr lang="pl-PL" sz="1200" b="0" i="0" u="none" strike="noStrike" dirty="0">
                        <a:solidFill>
                          <a:srgbClr val="001C4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765151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u="none" strike="noStrike" dirty="0">
                          <a:solidFill>
                            <a:srgbClr val="001C4D"/>
                          </a:solidFill>
                          <a:effectLst/>
                        </a:rPr>
                        <a:t>- tworzone zgodnie z umową (statutem) spółki</a:t>
                      </a:r>
                      <a:endParaRPr lang="pl-PL" sz="1200" b="0" i="0" u="none" strike="noStrike" dirty="0">
                        <a:solidFill>
                          <a:srgbClr val="001C4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985039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u="none" strike="noStrike" dirty="0">
                          <a:solidFill>
                            <a:srgbClr val="001C4D"/>
                          </a:solidFill>
                          <a:effectLst/>
                        </a:rPr>
                        <a:t>- na udziały (akcje) własne</a:t>
                      </a:r>
                      <a:endParaRPr lang="pl-PL" sz="1200" b="0" i="0" u="none" strike="noStrike" dirty="0">
                        <a:solidFill>
                          <a:srgbClr val="001C4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646395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- kwota zysku wypracowanego w latach przed opodatkowania ryczałtem</a:t>
                      </a:r>
                      <a:endParaRPr lang="pl-PL" sz="12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903925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u="none" strike="noStrike" dirty="0">
                          <a:solidFill>
                            <a:srgbClr val="001C4D"/>
                          </a:solidFill>
                          <a:effectLst/>
                        </a:rPr>
                        <a:t>V. Zysk (strata) z lat ubiegłych</a:t>
                      </a:r>
                      <a:endParaRPr lang="pl-PL" sz="1200" b="0" i="0" u="none" strike="noStrike" dirty="0">
                        <a:solidFill>
                          <a:srgbClr val="001C4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66142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- kwota niepodzielonych zysków w latach przed opodatkowaniem ryczałtem</a:t>
                      </a:r>
                      <a:endParaRPr lang="pl-PL" sz="12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575554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- kwota niepokrytych strat poniesionych w latach przed opodatkowaniem ryczałtem</a:t>
                      </a:r>
                      <a:endParaRPr lang="pl-PL" sz="12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733007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u="none" strike="noStrike" dirty="0">
                          <a:solidFill>
                            <a:srgbClr val="001C4D"/>
                          </a:solidFill>
                          <a:effectLst/>
                        </a:rPr>
                        <a:t>VI. Zysk (strata) netto</a:t>
                      </a:r>
                      <a:endParaRPr lang="pl-PL" sz="1200" b="0" i="0" u="none" strike="noStrike" dirty="0">
                        <a:solidFill>
                          <a:srgbClr val="001C4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8633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u="none" strike="noStrike" dirty="0">
                          <a:solidFill>
                            <a:srgbClr val="001C4D"/>
                          </a:solidFill>
                          <a:effectLst/>
                        </a:rPr>
                        <a:t>VII. Odpisy z zysku netto w ciągu roku obrotowego (wielkość ujemna)</a:t>
                      </a:r>
                      <a:endParaRPr lang="pl-PL" sz="1200" b="0" i="0" u="none" strike="noStrike" dirty="0">
                        <a:solidFill>
                          <a:srgbClr val="001C4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20845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7142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0F2FAE6-2FB7-4516-9265-03A383195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600" y="352264"/>
            <a:ext cx="6172200" cy="338554"/>
          </a:xfrm>
        </p:spPr>
        <p:txBody>
          <a:bodyPr/>
          <a:lstStyle/>
          <a:p>
            <a:r>
              <a:rPr lang="pl-PL" b="1" dirty="0"/>
              <a:t>Ewidencje na wejście art. 28n ust 3</a:t>
            </a:r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FF1E8682-9884-4E62-9691-3507C7907CC6}"/>
              </a:ext>
            </a:extLst>
          </p:cNvPr>
          <p:cNvSpPr/>
          <p:nvPr/>
        </p:nvSpPr>
        <p:spPr>
          <a:xfrm>
            <a:off x="7239000" y="1000557"/>
            <a:ext cx="1600200" cy="3352800"/>
          </a:xfrm>
          <a:prstGeom prst="rect">
            <a:avLst/>
          </a:prstGeom>
          <a:solidFill>
            <a:srgbClr val="00AC49"/>
          </a:solidFill>
          <a:ln>
            <a:solidFill>
              <a:srgbClr val="00AC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Ewidencja zdarzeń  zaistniałych przed pierwszym rokiem stosowania ryczałtu</a:t>
            </a:r>
          </a:p>
        </p:txBody>
      </p:sp>
      <p:sp>
        <p:nvSpPr>
          <p:cNvPr id="10" name="Tytuł 1">
            <a:extLst>
              <a:ext uri="{FF2B5EF4-FFF2-40B4-BE49-F238E27FC236}">
                <a16:creationId xmlns:a16="http://schemas.microsoft.com/office/drawing/2014/main" id="{E420F151-E234-480A-AD73-17B013EB5E00}"/>
              </a:ext>
            </a:extLst>
          </p:cNvPr>
          <p:cNvSpPr txBox="1">
            <a:spLocks/>
          </p:cNvSpPr>
          <p:nvPr/>
        </p:nvSpPr>
        <p:spPr>
          <a:xfrm>
            <a:off x="1295400" y="1000557"/>
            <a:ext cx="5295900" cy="12311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001D4D"/>
                </a:solidFill>
                <a:latin typeface="Montserrat-Medium"/>
                <a:ea typeface="+mj-ea"/>
                <a:cs typeface="Montserrat-Medium"/>
              </a:defRPr>
            </a:lvl1pPr>
          </a:lstStyle>
          <a:p>
            <a:pPr algn="just"/>
            <a:r>
              <a:rPr lang="pl-PL" sz="1600" kern="0" dirty="0"/>
              <a:t>Przy obliczaniu podstawy opodatkowania podatnik opodatkowany ryczałtem </a:t>
            </a:r>
            <a:r>
              <a:rPr lang="pl-PL" sz="1600" kern="0" dirty="0">
                <a:solidFill>
                  <a:srgbClr val="C00000"/>
                </a:solidFill>
              </a:rPr>
              <a:t>uwzględnia zdarzenia zaistniałe przed pierwszym rokiem stosowania opodatkowania ryczałtem</a:t>
            </a:r>
            <a:r>
              <a:rPr lang="pl-PL" sz="1600" kern="0" dirty="0"/>
              <a:t>, jeżeli rozliczenie tych zdarzeń jest kontynuowane zgodnie z przyjętymi przez tego podatnika zasadami rachunkowości.</a:t>
            </a: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624CAA99-BB1C-4F6F-9AAF-0055BBB020F1}"/>
              </a:ext>
            </a:extLst>
          </p:cNvPr>
          <p:cNvSpPr txBox="1">
            <a:spLocks/>
          </p:cNvSpPr>
          <p:nvPr/>
        </p:nvSpPr>
        <p:spPr>
          <a:xfrm>
            <a:off x="1268896" y="2522846"/>
            <a:ext cx="5791200" cy="17235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001D4D"/>
                </a:solidFill>
                <a:latin typeface="Montserrat-Medium"/>
                <a:ea typeface="+mj-ea"/>
                <a:cs typeface="Montserrat-Medium"/>
              </a:defRPr>
            </a:lvl1pPr>
          </a:lstStyle>
          <a:p>
            <a:pPr algn="just"/>
            <a:r>
              <a:rPr lang="pl-PL" sz="1600" b="1" kern="0" dirty="0"/>
              <a:t>Kluczowe elementy:</a:t>
            </a:r>
          </a:p>
          <a:p>
            <a:pPr algn="just"/>
            <a:r>
              <a:rPr lang="pl-PL" sz="1600" kern="0" dirty="0">
                <a:latin typeface="Century Gothic" panose="020B0502020202020204" pitchFamily="34" charset="0"/>
              </a:rPr>
              <a:t>•  </a:t>
            </a:r>
            <a:r>
              <a:rPr lang="pl-PL" sz="1600" b="1" kern="0" dirty="0"/>
              <a:t>Aktualne Zasady (polityka) Rachunkowości  </a:t>
            </a:r>
          </a:p>
          <a:p>
            <a:pPr algn="just"/>
            <a:r>
              <a:rPr lang="pl-PL" sz="1600" kern="0" dirty="0">
                <a:latin typeface="Century Gothic" panose="020B0502020202020204" pitchFamily="34" charset="0"/>
              </a:rPr>
              <a:t>•</a:t>
            </a:r>
            <a:r>
              <a:rPr lang="pl-PL" sz="1600" kern="0" dirty="0"/>
              <a:t>  </a:t>
            </a:r>
            <a:r>
              <a:rPr lang="pl-PL" sz="1600" b="1" kern="0" dirty="0"/>
              <a:t>Wykaz  rozliczeń międzyokresowych czynnych </a:t>
            </a:r>
            <a:endParaRPr lang="pl-PL" sz="1600" kern="0" dirty="0"/>
          </a:p>
          <a:p>
            <a:pPr algn="just"/>
            <a:r>
              <a:rPr lang="pl-PL" sz="1600" kern="0" dirty="0">
                <a:latin typeface="Century Gothic" panose="020B0502020202020204" pitchFamily="34" charset="0"/>
              </a:rPr>
              <a:t>•  </a:t>
            </a:r>
            <a:r>
              <a:rPr lang="pl-PL" sz="1600" b="1" kern="0" dirty="0"/>
              <a:t>Wykaz rozliczeń międzyokresowych biernych i rezerw</a:t>
            </a:r>
            <a:endParaRPr lang="pl-PL" sz="1600" kern="0" dirty="0"/>
          </a:p>
          <a:p>
            <a:pPr algn="just"/>
            <a:r>
              <a:rPr lang="pl-PL" sz="1600" kern="0" dirty="0">
                <a:latin typeface="Century Gothic" panose="020B0502020202020204" pitchFamily="34" charset="0"/>
              </a:rPr>
              <a:t>• </a:t>
            </a:r>
            <a:r>
              <a:rPr lang="pl-PL" sz="1600" b="1" kern="0" dirty="0"/>
              <a:t>Wykaz środków trwałych </a:t>
            </a:r>
            <a:r>
              <a:rPr lang="pl-PL" sz="16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na ostatni dzień roku podatkowego poprzedzającego okres opodatkowania ryczałtem</a:t>
            </a:r>
            <a:endParaRPr lang="pl-PL" sz="1600" kern="0" dirty="0"/>
          </a:p>
          <a:p>
            <a:pPr algn="just"/>
            <a:endParaRPr lang="pl-PL" sz="1600" kern="0" dirty="0"/>
          </a:p>
        </p:txBody>
      </p:sp>
    </p:spTree>
    <p:extLst>
      <p:ext uri="{BB962C8B-B14F-4D97-AF65-F5344CB8AC3E}">
        <p14:creationId xmlns:p14="http://schemas.microsoft.com/office/powerpoint/2010/main" val="1629449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08F2A63-6D86-4B41-8DB4-11F129C15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600" y="365125"/>
            <a:ext cx="6172200" cy="338554"/>
          </a:xfrm>
        </p:spPr>
        <p:txBody>
          <a:bodyPr/>
          <a:lstStyle/>
          <a:p>
            <a:r>
              <a:rPr lang="pl-PL" b="1" dirty="0"/>
              <a:t>Ryczałt od dochodów spółek kapitałowych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7491421-0C5F-476D-B6DE-A624AEBF1A58}"/>
              </a:ext>
            </a:extLst>
          </p:cNvPr>
          <p:cNvSpPr/>
          <p:nvPr/>
        </p:nvSpPr>
        <p:spPr>
          <a:xfrm>
            <a:off x="1066800" y="1176238"/>
            <a:ext cx="1752600" cy="1998077"/>
          </a:xfrm>
          <a:prstGeom prst="rect">
            <a:avLst/>
          </a:prstGeom>
          <a:solidFill>
            <a:srgbClr val="00AC49"/>
          </a:solidFill>
          <a:ln>
            <a:solidFill>
              <a:srgbClr val="00AC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/>
              <a:t>Księgi </a:t>
            </a:r>
          </a:p>
          <a:p>
            <a:pPr algn="ctr"/>
            <a:r>
              <a:rPr lang="pl-PL" b="1" dirty="0"/>
              <a:t>rachunkowe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38F99FE6-E147-42A5-BF17-4E10985944A3}"/>
              </a:ext>
            </a:extLst>
          </p:cNvPr>
          <p:cNvSpPr/>
          <p:nvPr/>
        </p:nvSpPr>
        <p:spPr>
          <a:xfrm>
            <a:off x="1066800" y="3391256"/>
            <a:ext cx="1752600" cy="1006707"/>
          </a:xfrm>
          <a:prstGeom prst="rect">
            <a:avLst/>
          </a:prstGeom>
          <a:solidFill>
            <a:srgbClr val="00AC49"/>
          </a:solidFill>
          <a:ln>
            <a:solidFill>
              <a:srgbClr val="00AC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/>
              <a:t>Sprawozdanie </a:t>
            </a:r>
          </a:p>
          <a:p>
            <a:pPr algn="ctr"/>
            <a:r>
              <a:rPr lang="pl-PL" b="1" dirty="0"/>
              <a:t>finansowe</a:t>
            </a:r>
          </a:p>
        </p:txBody>
      </p:sp>
      <p:sp>
        <p:nvSpPr>
          <p:cNvPr id="7" name="Nawias klamrowy zamykający 6">
            <a:extLst>
              <a:ext uri="{FF2B5EF4-FFF2-40B4-BE49-F238E27FC236}">
                <a16:creationId xmlns:a16="http://schemas.microsoft.com/office/drawing/2014/main" id="{1F4F7C21-4AC9-4DCA-997A-9BADCBA571A8}"/>
              </a:ext>
            </a:extLst>
          </p:cNvPr>
          <p:cNvSpPr/>
          <p:nvPr/>
        </p:nvSpPr>
        <p:spPr>
          <a:xfrm>
            <a:off x="2895600" y="1050925"/>
            <a:ext cx="533400" cy="3581400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F51E41B5-077E-42CF-B0D6-3E58D51BCEBE}"/>
              </a:ext>
            </a:extLst>
          </p:cNvPr>
          <p:cNvSpPr/>
          <p:nvPr/>
        </p:nvSpPr>
        <p:spPr>
          <a:xfrm>
            <a:off x="3581400" y="1166075"/>
            <a:ext cx="5105400" cy="408088"/>
          </a:xfrm>
          <a:prstGeom prst="rect">
            <a:avLst/>
          </a:prstGeom>
          <a:solidFill>
            <a:srgbClr val="00AC49"/>
          </a:solidFill>
          <a:ln>
            <a:solidFill>
              <a:srgbClr val="00AC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/>
              <a:t>Zysk (strata) netto</a:t>
            </a: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35A3B4F5-4DAE-4AED-AC02-9FF9A1D14240}"/>
              </a:ext>
            </a:extLst>
          </p:cNvPr>
          <p:cNvSpPr/>
          <p:nvPr/>
        </p:nvSpPr>
        <p:spPr>
          <a:xfrm>
            <a:off x="3581400" y="1900226"/>
            <a:ext cx="5105400" cy="523491"/>
          </a:xfrm>
          <a:prstGeom prst="rect">
            <a:avLst/>
          </a:prstGeom>
          <a:solidFill>
            <a:srgbClr val="00AC49"/>
          </a:solidFill>
          <a:ln>
            <a:solidFill>
              <a:srgbClr val="00AC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b="1" dirty="0"/>
              <a:t>Podstawa opodatkowania i wysokość należnego podatku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103E30E6-5C08-40ED-BA28-D8346644C064}"/>
              </a:ext>
            </a:extLst>
          </p:cNvPr>
          <p:cNvSpPr/>
          <p:nvPr/>
        </p:nvSpPr>
        <p:spPr>
          <a:xfrm>
            <a:off x="3581400" y="2859810"/>
            <a:ext cx="5070844" cy="629010"/>
          </a:xfrm>
          <a:prstGeom prst="rect">
            <a:avLst/>
          </a:prstGeom>
          <a:solidFill>
            <a:srgbClr val="00AC49"/>
          </a:solidFill>
          <a:ln>
            <a:solidFill>
              <a:srgbClr val="00AC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dirty="0"/>
              <a:t>Kapitał własny - kwota niepodzielonych zysków wypracowanych w latach opodatkowania ryczałtem </a:t>
            </a:r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AF737462-1DE4-49A3-90C8-BC6FA95DC9D1}"/>
              </a:ext>
            </a:extLst>
          </p:cNvPr>
          <p:cNvSpPr/>
          <p:nvPr/>
        </p:nvSpPr>
        <p:spPr>
          <a:xfrm>
            <a:off x="3578742" y="3593962"/>
            <a:ext cx="5070844" cy="629010"/>
          </a:xfrm>
          <a:prstGeom prst="rect">
            <a:avLst/>
          </a:prstGeom>
          <a:solidFill>
            <a:srgbClr val="00AC49"/>
          </a:solidFill>
          <a:ln>
            <a:solidFill>
              <a:srgbClr val="00AC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dirty="0"/>
              <a:t>Kapitał własny - kwota podzielonych zysków wypracowanych w latach opodatkowania ryczałtem </a:t>
            </a:r>
          </a:p>
        </p:txBody>
      </p:sp>
      <p:sp>
        <p:nvSpPr>
          <p:cNvPr id="17" name="Prostokąt 16">
            <a:extLst>
              <a:ext uri="{FF2B5EF4-FFF2-40B4-BE49-F238E27FC236}">
                <a16:creationId xmlns:a16="http://schemas.microsoft.com/office/drawing/2014/main" id="{48B8D1F4-9D4B-4772-B14F-6D150274247C}"/>
              </a:ext>
            </a:extLst>
          </p:cNvPr>
          <p:cNvSpPr/>
          <p:nvPr/>
        </p:nvSpPr>
        <p:spPr>
          <a:xfrm>
            <a:off x="3584058" y="4338375"/>
            <a:ext cx="5070844" cy="629010"/>
          </a:xfrm>
          <a:prstGeom prst="rect">
            <a:avLst/>
          </a:prstGeom>
          <a:solidFill>
            <a:srgbClr val="00AC49"/>
          </a:solidFill>
          <a:ln>
            <a:solidFill>
              <a:srgbClr val="00AC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dirty="0"/>
              <a:t>Kapitał własny – kwota niepokrytych strat poniesionych w latach opodatkowania ryczałtem</a:t>
            </a:r>
          </a:p>
        </p:txBody>
      </p:sp>
      <p:sp>
        <p:nvSpPr>
          <p:cNvPr id="18" name="Strzałka: w górę 17">
            <a:extLst>
              <a:ext uri="{FF2B5EF4-FFF2-40B4-BE49-F238E27FC236}">
                <a16:creationId xmlns:a16="http://schemas.microsoft.com/office/drawing/2014/main" id="{C07120C1-E81D-4B93-AA9D-34E5D53A41F6}"/>
              </a:ext>
            </a:extLst>
          </p:cNvPr>
          <p:cNvSpPr/>
          <p:nvPr/>
        </p:nvSpPr>
        <p:spPr>
          <a:xfrm>
            <a:off x="2286000" y="4222972"/>
            <a:ext cx="381000" cy="56175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6AC47F1D-CC98-4717-8716-835EB9826F27}"/>
              </a:ext>
            </a:extLst>
          </p:cNvPr>
          <p:cNvSpPr/>
          <p:nvPr/>
        </p:nvSpPr>
        <p:spPr>
          <a:xfrm>
            <a:off x="2133600" y="4784725"/>
            <a:ext cx="685800" cy="2439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/>
              <a:t>xml</a:t>
            </a:r>
            <a:r>
              <a:rPr lang="pl-P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25399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1A742B7-9D7F-46FE-8316-572903387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0" y="365125"/>
            <a:ext cx="6172200" cy="677108"/>
          </a:xfrm>
        </p:spPr>
        <p:txBody>
          <a:bodyPr/>
          <a:lstStyle/>
          <a:p>
            <a:r>
              <a:rPr lang="pl-PL" b="1" dirty="0"/>
              <a:t>Dodatkowy zakres ewidencji w księgach i prezentacji w sprawozdaniu finansowym </a:t>
            </a: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23C72112-EC5A-4AB8-AC3A-15945408CBCC}"/>
              </a:ext>
            </a:extLst>
          </p:cNvPr>
          <p:cNvSpPr txBox="1">
            <a:spLocks/>
          </p:cNvSpPr>
          <p:nvPr/>
        </p:nvSpPr>
        <p:spPr>
          <a:xfrm>
            <a:off x="1295400" y="1431925"/>
            <a:ext cx="617220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001D4D"/>
                </a:solidFill>
                <a:latin typeface="Montserrat-Medium"/>
                <a:ea typeface="+mj-ea"/>
                <a:cs typeface="Montserrat-Medium"/>
              </a:defRPr>
            </a:lvl1pPr>
          </a:lstStyle>
          <a:p>
            <a:endParaRPr lang="pl-PL" kern="0" dirty="0"/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B2B91DA1-B69C-4AE7-964E-77FA539102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8932401"/>
              </p:ext>
            </p:extLst>
          </p:nvPr>
        </p:nvGraphicFramePr>
        <p:xfrm>
          <a:off x="1752600" y="1186975"/>
          <a:ext cx="4813300" cy="35748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13300">
                  <a:extLst>
                    <a:ext uri="{9D8B030D-6E8A-4147-A177-3AD203B41FA5}">
                      <a16:colId xmlns:a16="http://schemas.microsoft.com/office/drawing/2014/main" val="91051120"/>
                    </a:ext>
                  </a:extLst>
                </a:gridCol>
              </a:tblGrid>
              <a:tr h="19949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u="none" strike="noStrike" dirty="0">
                          <a:solidFill>
                            <a:srgbClr val="001C4D"/>
                          </a:solidFill>
                          <a:effectLst/>
                        </a:rPr>
                        <a:t>A. Kapitał (fundusz) własny</a:t>
                      </a:r>
                      <a:endParaRPr lang="pl-PL" sz="1200" b="1" i="0" u="none" strike="noStrike" dirty="0">
                        <a:solidFill>
                          <a:srgbClr val="001C4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3414976"/>
                  </a:ext>
                </a:extLst>
              </a:tr>
              <a:tr h="19949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u="none" strike="noStrike" dirty="0">
                          <a:solidFill>
                            <a:srgbClr val="001C4D"/>
                          </a:solidFill>
                          <a:effectLst/>
                        </a:rPr>
                        <a:t>I. Kapitał (fundusz) podstawowy</a:t>
                      </a:r>
                      <a:endParaRPr lang="pl-PL" sz="1200" b="0" i="0" u="none" strike="noStrike" dirty="0">
                        <a:solidFill>
                          <a:srgbClr val="001C4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9816140"/>
                  </a:ext>
                </a:extLst>
              </a:tr>
              <a:tr h="19949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u="none" strike="noStrike" dirty="0">
                          <a:solidFill>
                            <a:srgbClr val="001C4D"/>
                          </a:solidFill>
                          <a:effectLst/>
                        </a:rPr>
                        <a:t>II. Kapitał (fundusz) zapasowy, w tym:</a:t>
                      </a:r>
                      <a:endParaRPr lang="pl-PL" sz="1200" b="0" i="0" u="none" strike="noStrike" dirty="0">
                        <a:solidFill>
                          <a:srgbClr val="001C4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6735278"/>
                  </a:ext>
                </a:extLst>
              </a:tr>
              <a:tr h="390999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u="none" strike="noStrike" dirty="0">
                          <a:solidFill>
                            <a:srgbClr val="001C4D"/>
                          </a:solidFill>
                          <a:effectLst/>
                        </a:rPr>
                        <a:t>- nadwyżka wartości sprzedaży (wartości emisyjnej) nad wartością nominalną udziałów (akcji)</a:t>
                      </a:r>
                      <a:endParaRPr lang="pl-PL" sz="1200" b="0" i="0" u="none" strike="noStrike" dirty="0">
                        <a:solidFill>
                          <a:srgbClr val="001C4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8312688"/>
                  </a:ext>
                </a:extLst>
              </a:tr>
              <a:tr h="19949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- kwota zysku wypracowanego w latach opodatkowania ryczałtem</a:t>
                      </a:r>
                      <a:endParaRPr lang="pl-PL" sz="12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6686360"/>
                  </a:ext>
                </a:extLst>
              </a:tr>
              <a:tr h="19949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u="none" strike="noStrike" dirty="0">
                          <a:solidFill>
                            <a:srgbClr val="001C4D"/>
                          </a:solidFill>
                          <a:effectLst/>
                        </a:rPr>
                        <a:t>III. Kapitał (fundusz) z aktualizacji wyceny, w tym:</a:t>
                      </a:r>
                      <a:endParaRPr lang="pl-PL" sz="1200" b="0" i="0" u="none" strike="noStrike" dirty="0">
                        <a:solidFill>
                          <a:srgbClr val="001C4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8966453"/>
                  </a:ext>
                </a:extLst>
              </a:tr>
              <a:tr h="19949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u="none" strike="noStrike" dirty="0">
                          <a:solidFill>
                            <a:srgbClr val="001C4D"/>
                          </a:solidFill>
                          <a:effectLst/>
                        </a:rPr>
                        <a:t>- z tytułu aktualizacji wartości godziwej</a:t>
                      </a:r>
                      <a:endParaRPr lang="pl-PL" sz="1200" b="0" i="0" u="none" strike="noStrike" dirty="0">
                        <a:solidFill>
                          <a:srgbClr val="001C4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1318939"/>
                  </a:ext>
                </a:extLst>
              </a:tr>
              <a:tr h="19949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u="none" strike="noStrike" dirty="0">
                          <a:solidFill>
                            <a:srgbClr val="001C4D"/>
                          </a:solidFill>
                          <a:effectLst/>
                        </a:rPr>
                        <a:t>IV. Pozostałe kapitały (fundusze) rezerwowe, w tym:</a:t>
                      </a:r>
                      <a:endParaRPr lang="pl-PL" sz="1200" b="0" i="0" u="none" strike="noStrike" dirty="0">
                        <a:solidFill>
                          <a:srgbClr val="001C4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7651510"/>
                  </a:ext>
                </a:extLst>
              </a:tr>
              <a:tr h="19949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u="none" strike="noStrike" dirty="0">
                          <a:solidFill>
                            <a:srgbClr val="001C4D"/>
                          </a:solidFill>
                          <a:effectLst/>
                        </a:rPr>
                        <a:t>- tworzone zgodnie z umową (statutem) spółki</a:t>
                      </a:r>
                      <a:endParaRPr lang="pl-PL" sz="1200" b="0" i="0" u="none" strike="noStrike" dirty="0">
                        <a:solidFill>
                          <a:srgbClr val="001C4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9850395"/>
                  </a:ext>
                </a:extLst>
              </a:tr>
              <a:tr h="19949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u="none" strike="noStrike" dirty="0">
                          <a:solidFill>
                            <a:srgbClr val="001C4D"/>
                          </a:solidFill>
                          <a:effectLst/>
                        </a:rPr>
                        <a:t>- na udziały (akcje) własne</a:t>
                      </a:r>
                      <a:endParaRPr lang="pl-PL" sz="1200" b="0" i="0" u="none" strike="noStrike" dirty="0">
                        <a:solidFill>
                          <a:srgbClr val="001C4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6463956"/>
                  </a:ext>
                </a:extLst>
              </a:tr>
              <a:tr h="19949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- kwota zysku wypracowanego w latach opodatkowania ryczałtem</a:t>
                      </a:r>
                      <a:endParaRPr lang="pl-PL" sz="12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9039251"/>
                  </a:ext>
                </a:extLst>
              </a:tr>
              <a:tr h="19949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u="none" strike="noStrike" dirty="0">
                          <a:solidFill>
                            <a:srgbClr val="001C4D"/>
                          </a:solidFill>
                          <a:effectLst/>
                        </a:rPr>
                        <a:t>V. Zysk (strata) z lat ubiegłych</a:t>
                      </a:r>
                      <a:endParaRPr lang="pl-PL" sz="1200" b="0" i="0" u="none" strike="noStrike" dirty="0">
                        <a:solidFill>
                          <a:srgbClr val="001C4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661421"/>
                  </a:ext>
                </a:extLst>
              </a:tr>
              <a:tr h="19949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- kwota niepodzielonych zysków w latach opodatkowania ryczałtem</a:t>
                      </a:r>
                      <a:endParaRPr lang="pl-PL" sz="12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5755547"/>
                  </a:ext>
                </a:extLst>
              </a:tr>
              <a:tr h="390999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- kwota niepokrytych strat poniesionych w latach opodatkowania ryczałtem</a:t>
                      </a:r>
                      <a:endParaRPr lang="pl-PL" sz="12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7330079"/>
                  </a:ext>
                </a:extLst>
              </a:tr>
              <a:tr h="19949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u="none" strike="noStrike" dirty="0">
                          <a:solidFill>
                            <a:srgbClr val="001C4D"/>
                          </a:solidFill>
                          <a:effectLst/>
                        </a:rPr>
                        <a:t>VI. Zysk (strata) netto</a:t>
                      </a:r>
                      <a:endParaRPr lang="pl-PL" sz="1200" b="0" i="0" u="none" strike="noStrike" dirty="0">
                        <a:solidFill>
                          <a:srgbClr val="001C4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86330"/>
                  </a:ext>
                </a:extLst>
              </a:tr>
              <a:tr h="19949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u="none" strike="noStrike" dirty="0">
                          <a:solidFill>
                            <a:srgbClr val="001C4D"/>
                          </a:solidFill>
                          <a:effectLst/>
                        </a:rPr>
                        <a:t>VII. Odpisy z zysku netto w ciągu roku obrotowego (wielkość ujemna)</a:t>
                      </a:r>
                      <a:endParaRPr lang="pl-PL" sz="1200" b="0" i="0" u="none" strike="noStrike" dirty="0">
                        <a:solidFill>
                          <a:srgbClr val="001C4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2084587"/>
                  </a:ext>
                </a:extLst>
              </a:tr>
            </a:tbl>
          </a:graphicData>
        </a:graphic>
      </p:graphicFrame>
      <p:sp>
        <p:nvSpPr>
          <p:cNvPr id="7" name="Prostokąt 6">
            <a:extLst>
              <a:ext uri="{FF2B5EF4-FFF2-40B4-BE49-F238E27FC236}">
                <a16:creationId xmlns:a16="http://schemas.microsoft.com/office/drawing/2014/main" id="{962F7CC0-6C9E-44D2-8C19-3BCE61B3555A}"/>
              </a:ext>
            </a:extLst>
          </p:cNvPr>
          <p:cNvSpPr/>
          <p:nvPr/>
        </p:nvSpPr>
        <p:spPr>
          <a:xfrm>
            <a:off x="7086600" y="3641725"/>
            <a:ext cx="1905000" cy="975360"/>
          </a:xfrm>
          <a:prstGeom prst="rect">
            <a:avLst/>
          </a:prstGeom>
          <a:solidFill>
            <a:srgbClr val="00AC49"/>
          </a:solidFill>
          <a:ln>
            <a:solidFill>
              <a:srgbClr val="00AC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do roku wypłaty zysków lub pokrycia strat</a:t>
            </a:r>
          </a:p>
        </p:txBody>
      </p:sp>
    </p:spTree>
    <p:extLst>
      <p:ext uri="{BB962C8B-B14F-4D97-AF65-F5344CB8AC3E}">
        <p14:creationId xmlns:p14="http://schemas.microsoft.com/office/powerpoint/2010/main" val="1394877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3B4C1E-D44F-4252-A981-62CA7192F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2200" y="365125"/>
            <a:ext cx="6172200" cy="338554"/>
          </a:xfrm>
        </p:spPr>
        <p:txBody>
          <a:bodyPr/>
          <a:lstStyle/>
          <a:p>
            <a:r>
              <a:rPr lang="pl-PL" b="1" dirty="0"/>
              <a:t>Ewidencja nakładów na cele inwestycyjne</a:t>
            </a:r>
          </a:p>
        </p:txBody>
      </p:sp>
      <p:sp>
        <p:nvSpPr>
          <p:cNvPr id="3" name="Tytuł 1">
            <a:extLst>
              <a:ext uri="{FF2B5EF4-FFF2-40B4-BE49-F238E27FC236}">
                <a16:creationId xmlns:a16="http://schemas.microsoft.com/office/drawing/2014/main" id="{85D248D2-1F0B-4836-99AE-7E7407FAD144}"/>
              </a:ext>
            </a:extLst>
          </p:cNvPr>
          <p:cNvSpPr txBox="1">
            <a:spLocks/>
          </p:cNvSpPr>
          <p:nvPr/>
        </p:nvSpPr>
        <p:spPr>
          <a:xfrm>
            <a:off x="1485900" y="1127125"/>
            <a:ext cx="617220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001D4D"/>
                </a:solidFill>
                <a:latin typeface="Montserrat-Medium"/>
                <a:ea typeface="+mj-ea"/>
                <a:cs typeface="Montserrat-Medium"/>
              </a:defRPr>
            </a:lvl1pPr>
          </a:lstStyle>
          <a:p>
            <a:r>
              <a:rPr lang="pl-PL" kern="0" dirty="0"/>
              <a:t>Ewidencja nakładów na środki trwałe KRŚT 3-8 </a:t>
            </a:r>
          </a:p>
          <a:p>
            <a:r>
              <a:rPr lang="pl-PL" sz="1100" kern="0" dirty="0"/>
              <a:t>(z wyłączeniem samochodów osobowych, środków transportu lotniczego, taboru pływającego oraz innych składników majątku służących głównie celom osobistym udziałowców, akcjonariuszy lub członków rodzin)</a:t>
            </a: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A12DD97A-5364-406F-BD1A-D35EFBBE9299}"/>
              </a:ext>
            </a:extLst>
          </p:cNvPr>
          <p:cNvSpPr txBox="1">
            <a:spLocks/>
          </p:cNvSpPr>
          <p:nvPr/>
        </p:nvSpPr>
        <p:spPr>
          <a:xfrm>
            <a:off x="1485900" y="1929846"/>
            <a:ext cx="6172200" cy="2708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001D4D"/>
                </a:solidFill>
                <a:latin typeface="Montserrat-Medium"/>
                <a:ea typeface="+mj-ea"/>
                <a:cs typeface="Montserrat-Medium"/>
              </a:defRPr>
            </a:lvl1pPr>
          </a:lstStyle>
          <a:p>
            <a:r>
              <a:rPr lang="pl-PL" kern="0" dirty="0"/>
              <a:t>Nakłady </a:t>
            </a:r>
          </a:p>
          <a:p>
            <a:r>
              <a:rPr lang="pl-PL" sz="1400" b="1" kern="0" dirty="0"/>
              <a:t>= faktycznie poniesione </a:t>
            </a:r>
            <a:r>
              <a:rPr lang="pl-PL" sz="1400" b="1" kern="0" dirty="0">
                <a:solidFill>
                  <a:srgbClr val="C00000"/>
                </a:solidFill>
              </a:rPr>
              <a:t>wydatki</a:t>
            </a:r>
            <a:r>
              <a:rPr lang="pl-PL" sz="1400" b="1" kern="0" dirty="0"/>
              <a:t> na nowe środki trwałe lub </a:t>
            </a:r>
            <a:r>
              <a:rPr lang="pl-PL" sz="1400" b="1" kern="0" dirty="0">
                <a:solidFill>
                  <a:srgbClr val="C00000"/>
                </a:solidFill>
              </a:rPr>
              <a:t>wydatki</a:t>
            </a:r>
            <a:r>
              <a:rPr lang="pl-PL" sz="1400" b="1" kern="0" dirty="0"/>
              <a:t> ich wytworzenie</a:t>
            </a:r>
          </a:p>
          <a:p>
            <a:r>
              <a:rPr lang="pl-PL" sz="1400" b="1" kern="0" dirty="0"/>
              <a:t>= faktycznie poniesione opłaty ustalone w umowie art. 3 ust 4 lub 6 </a:t>
            </a:r>
            <a:r>
              <a:rPr lang="pl-PL" sz="1400" b="1" kern="0" dirty="0" err="1"/>
              <a:t>uor</a:t>
            </a:r>
            <a:r>
              <a:rPr lang="pl-PL" sz="1400" b="1" kern="0" dirty="0"/>
              <a:t> (z wyłączeniem umowy leasingu operacyjnego w części spłaty wartości początkowej środków trwałych)</a:t>
            </a:r>
          </a:p>
          <a:p>
            <a:endParaRPr lang="pl-PL" sz="1400" b="1" kern="0" dirty="0"/>
          </a:p>
          <a:p>
            <a:endParaRPr lang="pl-PL" sz="1400" b="1" kern="0" dirty="0"/>
          </a:p>
          <a:p>
            <a:r>
              <a:rPr lang="pl-PL" sz="1400" b="1" kern="0" dirty="0"/>
              <a:t>Podatnik może prowadzić dodatkową ewidencję np. na kontach pozabilansowych faktycznych wydatków ujmowanych w księgach w momencie zapłaty za te środki trwałe lub koszty ponoszone na ich wytworzenie zakwalifikowane jako nakłady na cele inwestycyjne </a:t>
            </a:r>
          </a:p>
        </p:txBody>
      </p:sp>
    </p:spTree>
    <p:extLst>
      <p:ext uri="{BB962C8B-B14F-4D97-AF65-F5344CB8AC3E}">
        <p14:creationId xmlns:p14="http://schemas.microsoft.com/office/powerpoint/2010/main" val="37146181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68C9F4FC-64FE-4B87-97A9-0DE8FA9D1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4923" y="356433"/>
            <a:ext cx="5029200" cy="338554"/>
          </a:xfrm>
        </p:spPr>
        <p:txBody>
          <a:bodyPr/>
          <a:lstStyle/>
          <a:p>
            <a:r>
              <a:rPr lang="pl-PL" b="1" dirty="0"/>
              <a:t>Przykład</a:t>
            </a:r>
          </a:p>
        </p:txBody>
      </p:sp>
      <p:sp>
        <p:nvSpPr>
          <p:cNvPr id="6" name="Tytuł 4">
            <a:extLst>
              <a:ext uri="{FF2B5EF4-FFF2-40B4-BE49-F238E27FC236}">
                <a16:creationId xmlns:a16="http://schemas.microsoft.com/office/drawing/2014/main" id="{C6DF26BC-1D54-48B2-8A55-99069EABF267}"/>
              </a:ext>
            </a:extLst>
          </p:cNvPr>
          <p:cNvSpPr txBox="1">
            <a:spLocks/>
          </p:cNvSpPr>
          <p:nvPr/>
        </p:nvSpPr>
        <p:spPr>
          <a:xfrm>
            <a:off x="1600200" y="1203325"/>
            <a:ext cx="617220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001D4D"/>
                </a:solidFill>
                <a:latin typeface="Montserrat-Medium"/>
                <a:ea typeface="+mj-ea"/>
                <a:cs typeface="Montserrat-Medium"/>
              </a:defRPr>
            </a:lvl1pPr>
          </a:lstStyle>
          <a:p>
            <a:r>
              <a:rPr lang="pl-PL" kern="0" dirty="0"/>
              <a:t>Zakup środka trwałego 010/249</a:t>
            </a:r>
          </a:p>
        </p:txBody>
      </p:sp>
      <p:sp>
        <p:nvSpPr>
          <p:cNvPr id="8" name="Tytuł 4">
            <a:extLst>
              <a:ext uri="{FF2B5EF4-FFF2-40B4-BE49-F238E27FC236}">
                <a16:creationId xmlns:a16="http://schemas.microsoft.com/office/drawing/2014/main" id="{147C45BE-FE03-4858-951C-AFE293FC5C7C}"/>
              </a:ext>
            </a:extLst>
          </p:cNvPr>
          <p:cNvSpPr txBox="1">
            <a:spLocks/>
          </p:cNvSpPr>
          <p:nvPr/>
        </p:nvSpPr>
        <p:spPr>
          <a:xfrm>
            <a:off x="1596656" y="1660525"/>
            <a:ext cx="7013944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001D4D"/>
                </a:solidFill>
                <a:latin typeface="Montserrat-Medium"/>
                <a:ea typeface="+mj-ea"/>
                <a:cs typeface="Montserrat-Medium"/>
              </a:defRPr>
            </a:lvl1pPr>
          </a:lstStyle>
          <a:p>
            <a:r>
              <a:rPr lang="pl-PL" kern="0" dirty="0"/>
              <a:t>Zapłata 249/130 + </a:t>
            </a:r>
          </a:p>
          <a:p>
            <a:r>
              <a:rPr lang="pl-PL" kern="0" dirty="0"/>
              <a:t>równolegle konto pozabilansowe nakłady inwestycyjne</a:t>
            </a: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E4E4F1FB-3463-40F8-9E8D-DA44FE8E1FC4}"/>
              </a:ext>
            </a:extLst>
          </p:cNvPr>
          <p:cNvSpPr/>
          <p:nvPr/>
        </p:nvSpPr>
        <p:spPr>
          <a:xfrm>
            <a:off x="4621618" y="2727325"/>
            <a:ext cx="4217581" cy="914400"/>
          </a:xfrm>
          <a:prstGeom prst="rect">
            <a:avLst/>
          </a:prstGeom>
          <a:solidFill>
            <a:srgbClr val="00AC49"/>
          </a:solidFill>
          <a:ln>
            <a:solidFill>
              <a:srgbClr val="00AC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dirty="0"/>
              <a:t>    15% nie mniej niż 20 000  (2 kolejne lata)</a:t>
            </a: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5A854FC7-44C6-4B55-839A-2B29D8A75B20}"/>
              </a:ext>
            </a:extLst>
          </p:cNvPr>
          <p:cNvSpPr/>
          <p:nvPr/>
        </p:nvSpPr>
        <p:spPr>
          <a:xfrm>
            <a:off x="1490330" y="3184525"/>
            <a:ext cx="262447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Zaliczki NIE </a:t>
            </a:r>
          </a:p>
        </p:txBody>
      </p:sp>
      <p:sp>
        <p:nvSpPr>
          <p:cNvPr id="12" name="Strzałka: w górę 11">
            <a:extLst>
              <a:ext uri="{FF2B5EF4-FFF2-40B4-BE49-F238E27FC236}">
                <a16:creationId xmlns:a16="http://schemas.microsoft.com/office/drawing/2014/main" id="{668F8FAE-AB33-4615-BF5A-07259E13E334}"/>
              </a:ext>
            </a:extLst>
          </p:cNvPr>
          <p:cNvSpPr/>
          <p:nvPr/>
        </p:nvSpPr>
        <p:spPr>
          <a:xfrm>
            <a:off x="4686300" y="2917825"/>
            <a:ext cx="228600" cy="533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25E39774-CF33-4DC0-BB5B-7A09F031407F}"/>
              </a:ext>
            </a:extLst>
          </p:cNvPr>
          <p:cNvSpPr/>
          <p:nvPr/>
        </p:nvSpPr>
        <p:spPr>
          <a:xfrm>
            <a:off x="4621617" y="3794125"/>
            <a:ext cx="4217581" cy="914400"/>
          </a:xfrm>
          <a:prstGeom prst="rect">
            <a:avLst/>
          </a:prstGeom>
          <a:solidFill>
            <a:srgbClr val="00AC49"/>
          </a:solidFill>
          <a:ln>
            <a:solidFill>
              <a:srgbClr val="00AC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dirty="0"/>
              <a:t>    33% nie mniej niż 50 000  (4 lata)</a:t>
            </a:r>
          </a:p>
        </p:txBody>
      </p:sp>
      <p:sp>
        <p:nvSpPr>
          <p:cNvPr id="16" name="Strzałka: w górę 15">
            <a:extLst>
              <a:ext uri="{FF2B5EF4-FFF2-40B4-BE49-F238E27FC236}">
                <a16:creationId xmlns:a16="http://schemas.microsoft.com/office/drawing/2014/main" id="{843DF13D-C935-4FFF-8267-77FD41B583A4}"/>
              </a:ext>
            </a:extLst>
          </p:cNvPr>
          <p:cNvSpPr/>
          <p:nvPr/>
        </p:nvSpPr>
        <p:spPr>
          <a:xfrm>
            <a:off x="4644654" y="3984625"/>
            <a:ext cx="228600" cy="533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790911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63EF9E-12C1-43F9-9984-CC1063C30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6600" y="279850"/>
            <a:ext cx="6172200" cy="338554"/>
          </a:xfrm>
        </p:spPr>
        <p:txBody>
          <a:bodyPr/>
          <a:lstStyle/>
          <a:p>
            <a:r>
              <a:rPr lang="pl-PL" b="1" dirty="0"/>
              <a:t>Przychody i koszty – zasada generalna</a:t>
            </a:r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E4061557-B08F-4301-B29E-69A6BDF5BD9F}"/>
              </a:ext>
            </a:extLst>
          </p:cNvPr>
          <p:cNvSpPr/>
          <p:nvPr/>
        </p:nvSpPr>
        <p:spPr>
          <a:xfrm>
            <a:off x="457200" y="1569165"/>
            <a:ext cx="2335696" cy="1752600"/>
          </a:xfrm>
          <a:prstGeom prst="ellipse">
            <a:avLst/>
          </a:prstGeom>
          <a:solidFill>
            <a:srgbClr val="00AC49"/>
          </a:solidFill>
          <a:ln>
            <a:solidFill>
              <a:srgbClr val="00AC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przychody rachunkowe </a:t>
            </a:r>
          </a:p>
          <a:p>
            <a:pPr algn="ctr"/>
            <a:r>
              <a:rPr lang="pl-PL" dirty="0"/>
              <a:t>= </a:t>
            </a:r>
          </a:p>
          <a:p>
            <a:pPr algn="ctr"/>
            <a:r>
              <a:rPr lang="pl-PL" dirty="0"/>
              <a:t>przychody podatkowe</a:t>
            </a:r>
          </a:p>
        </p:txBody>
      </p:sp>
      <p:sp>
        <p:nvSpPr>
          <p:cNvPr id="5" name="Owal 4">
            <a:extLst>
              <a:ext uri="{FF2B5EF4-FFF2-40B4-BE49-F238E27FC236}">
                <a16:creationId xmlns:a16="http://schemas.microsoft.com/office/drawing/2014/main" id="{ACD330DB-1415-4E59-83F1-06F23AD47105}"/>
              </a:ext>
            </a:extLst>
          </p:cNvPr>
          <p:cNvSpPr/>
          <p:nvPr/>
        </p:nvSpPr>
        <p:spPr>
          <a:xfrm>
            <a:off x="3657600" y="1490658"/>
            <a:ext cx="2209800" cy="1909611"/>
          </a:xfrm>
          <a:prstGeom prst="ellipse">
            <a:avLst/>
          </a:prstGeom>
          <a:solidFill>
            <a:srgbClr val="00AC49"/>
          </a:solidFill>
          <a:ln>
            <a:solidFill>
              <a:srgbClr val="00AC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koszty rachunkowe</a:t>
            </a:r>
          </a:p>
          <a:p>
            <a:pPr algn="ctr"/>
            <a:r>
              <a:rPr lang="pl-PL" dirty="0"/>
              <a:t> = </a:t>
            </a:r>
          </a:p>
          <a:p>
            <a:pPr algn="ctr"/>
            <a:r>
              <a:rPr lang="pl-PL" dirty="0"/>
              <a:t>koszty podatkowe</a:t>
            </a:r>
          </a:p>
        </p:txBody>
      </p:sp>
      <p:sp>
        <p:nvSpPr>
          <p:cNvPr id="6" name="Znak minus 5">
            <a:extLst>
              <a:ext uri="{FF2B5EF4-FFF2-40B4-BE49-F238E27FC236}">
                <a16:creationId xmlns:a16="http://schemas.microsoft.com/office/drawing/2014/main" id="{047FCE7A-10CF-411B-9834-773458FC063B}"/>
              </a:ext>
            </a:extLst>
          </p:cNvPr>
          <p:cNvSpPr/>
          <p:nvPr/>
        </p:nvSpPr>
        <p:spPr>
          <a:xfrm>
            <a:off x="2971800" y="1988264"/>
            <a:ext cx="609600" cy="914400"/>
          </a:xfrm>
          <a:prstGeom prst="mathMinus">
            <a:avLst/>
          </a:prstGeom>
          <a:solidFill>
            <a:srgbClr val="00AC49"/>
          </a:solidFill>
          <a:ln>
            <a:solidFill>
              <a:srgbClr val="00AC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0E70C480-A32A-4AA1-B39D-D902EE207987}"/>
              </a:ext>
            </a:extLst>
          </p:cNvPr>
          <p:cNvSpPr/>
          <p:nvPr/>
        </p:nvSpPr>
        <p:spPr>
          <a:xfrm>
            <a:off x="6019800" y="4098925"/>
            <a:ext cx="2438400" cy="457200"/>
          </a:xfrm>
          <a:prstGeom prst="rect">
            <a:avLst/>
          </a:prstGeom>
          <a:solidFill>
            <a:srgbClr val="00AC49"/>
          </a:solidFill>
          <a:ln>
            <a:solidFill>
              <a:srgbClr val="00AC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z wyjątkami …</a:t>
            </a:r>
          </a:p>
        </p:txBody>
      </p:sp>
    </p:spTree>
    <p:extLst>
      <p:ext uri="{BB962C8B-B14F-4D97-AF65-F5344CB8AC3E}">
        <p14:creationId xmlns:p14="http://schemas.microsoft.com/office/powerpoint/2010/main" val="16935612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6">
            <a:extLst>
              <a:ext uri="{FF2B5EF4-FFF2-40B4-BE49-F238E27FC236}">
                <a16:creationId xmlns:a16="http://schemas.microsoft.com/office/drawing/2014/main" id="{30CDB4AB-0219-D741-8578-2D8C1B1A0B74}"/>
              </a:ext>
            </a:extLst>
          </p:cNvPr>
          <p:cNvSpPr txBox="1"/>
          <p:nvPr/>
        </p:nvSpPr>
        <p:spPr>
          <a:xfrm>
            <a:off x="1905000" y="365125"/>
            <a:ext cx="8229600" cy="10223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7400"/>
              </a:lnSpc>
              <a:spcBef>
                <a:spcPts val="100"/>
              </a:spcBef>
            </a:pPr>
            <a:r>
              <a:rPr lang="pl-PL" sz="2400" b="1" spc="-40" dirty="0">
                <a:solidFill>
                  <a:srgbClr val="272E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Ewidencja związana z przedmiotem opodatkowania</a:t>
            </a:r>
          </a:p>
          <a:p>
            <a:pPr marL="184150" marR="5080" indent="-171450">
              <a:lnSpc>
                <a:spcPct val="1374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pl-P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4150" marR="5080" indent="-171450">
              <a:lnSpc>
                <a:spcPct val="1374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object 6">
            <a:extLst>
              <a:ext uri="{FF2B5EF4-FFF2-40B4-BE49-F238E27FC236}">
                <a16:creationId xmlns:a16="http://schemas.microsoft.com/office/drawing/2014/main" id="{CBB08D15-1073-4806-81CD-67FDA6D8E341}"/>
              </a:ext>
            </a:extLst>
          </p:cNvPr>
          <p:cNvSpPr txBox="1"/>
          <p:nvPr/>
        </p:nvSpPr>
        <p:spPr>
          <a:xfrm>
            <a:off x="1371600" y="1203325"/>
            <a:ext cx="7620000" cy="33632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7400"/>
              </a:lnSpc>
              <a:spcBef>
                <a:spcPts val="100"/>
              </a:spcBef>
            </a:pPr>
            <a:r>
              <a:rPr lang="pl-PL" spc="-40" dirty="0">
                <a:solidFill>
                  <a:srgbClr val="272E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Dodatkowa ewidencja:</a:t>
            </a:r>
          </a:p>
          <a:p>
            <a:pPr marL="355600" marR="5080" indent="-342900">
              <a:lnSpc>
                <a:spcPct val="137400"/>
              </a:lnSpc>
              <a:spcBef>
                <a:spcPts val="100"/>
              </a:spcBef>
              <a:buFontTx/>
              <a:buChar char="-"/>
            </a:pPr>
            <a:r>
              <a:rPr lang="pl-PL" spc="-40" dirty="0">
                <a:solidFill>
                  <a:srgbClr val="272E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ewidencja ukrytych zysków </a:t>
            </a:r>
          </a:p>
          <a:p>
            <a:pPr marL="355600" marR="5080" indent="-342900">
              <a:lnSpc>
                <a:spcPct val="137400"/>
              </a:lnSpc>
              <a:spcBef>
                <a:spcPts val="100"/>
              </a:spcBef>
              <a:buFontTx/>
              <a:buChar char="-"/>
            </a:pPr>
            <a:r>
              <a:rPr lang="pl-PL" spc="-40" dirty="0">
                <a:solidFill>
                  <a:srgbClr val="272E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ewidencja wydatków niezwiązanych z działalnością gospodarczą</a:t>
            </a:r>
          </a:p>
          <a:p>
            <a:pPr marL="355600" marR="5080" indent="-342900">
              <a:lnSpc>
                <a:spcPct val="137400"/>
              </a:lnSpc>
              <a:spcBef>
                <a:spcPts val="100"/>
              </a:spcBef>
              <a:buFontTx/>
              <a:buChar char="-"/>
            </a:pPr>
            <a:r>
              <a:rPr lang="pl-PL" spc="-40" dirty="0">
                <a:solidFill>
                  <a:srgbClr val="272E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nadwyżka wartości rynkowej składników przejmowanego lub wniesionego majątku</a:t>
            </a:r>
          </a:p>
          <a:p>
            <a:pPr marL="355600" marR="5080" indent="-342900">
              <a:lnSpc>
                <a:spcPct val="137400"/>
              </a:lnSpc>
              <a:spcBef>
                <a:spcPts val="100"/>
              </a:spcBef>
              <a:buFontTx/>
              <a:buChar char="-"/>
            </a:pPr>
            <a:r>
              <a:rPr lang="pl-PL" spc="-40" dirty="0">
                <a:solidFill>
                  <a:srgbClr val="272E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nieujawnione operacje             </a:t>
            </a:r>
          </a:p>
          <a:p>
            <a:pPr marL="12700" marR="5080">
              <a:lnSpc>
                <a:spcPct val="137400"/>
              </a:lnSpc>
              <a:spcBef>
                <a:spcPts val="100"/>
              </a:spcBef>
            </a:pPr>
            <a:endParaRPr lang="pl-PL" sz="2400" b="1" spc="-40" dirty="0">
              <a:solidFill>
                <a:srgbClr val="272E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>
              <a:lnSpc>
                <a:spcPct val="137400"/>
              </a:lnSpc>
              <a:spcBef>
                <a:spcPts val="100"/>
              </a:spcBef>
            </a:pPr>
            <a:endParaRPr lang="pl-P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4150" marR="5080" indent="-171450">
              <a:lnSpc>
                <a:spcPct val="1374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7815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F2B4DE6-3FAA-480C-99B4-9AFE9D06C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2200" y="288925"/>
            <a:ext cx="6172200" cy="338554"/>
          </a:xfrm>
        </p:spPr>
        <p:txBody>
          <a:bodyPr/>
          <a:lstStyle/>
          <a:p>
            <a:r>
              <a:rPr lang="pl-PL" b="1" dirty="0"/>
              <a:t>Ukryte zyski art. 28m ust. 3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C6095ED3-29C4-4D2E-B545-0109021F9CE2}"/>
              </a:ext>
            </a:extLst>
          </p:cNvPr>
          <p:cNvSpPr txBox="1"/>
          <p:nvPr/>
        </p:nvSpPr>
        <p:spPr>
          <a:xfrm>
            <a:off x="1447800" y="974725"/>
            <a:ext cx="72390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>
                <a:solidFill>
                  <a:srgbClr val="001C4D"/>
                </a:solidFill>
                <a:effectLst/>
                <a:latin typeface="Montserrat-Medium"/>
                <a:ea typeface="Times New Roman" panose="02020603050405020304" pitchFamily="18" charset="0"/>
                <a:cs typeface="Arial" panose="020B0604020202020204" pitchFamily="34" charset="0"/>
              </a:rPr>
              <a:t>świadczenia pieniężne, niepieniężne, odpłatne, nieodpłatne lub częściowo odpłatne wykonane w związku z prawem do udziału w zysku inne niż podzielony zysk, których </a:t>
            </a:r>
            <a:r>
              <a:rPr lang="pl-PL" sz="1800" dirty="0">
                <a:solidFill>
                  <a:srgbClr val="C00000"/>
                </a:solidFill>
                <a:effectLst/>
                <a:latin typeface="Montserrat-Medium"/>
                <a:ea typeface="Times New Roman" panose="02020603050405020304" pitchFamily="18" charset="0"/>
                <a:cs typeface="Arial" panose="020B0604020202020204" pitchFamily="34" charset="0"/>
              </a:rPr>
              <a:t>beneficjentem</a:t>
            </a:r>
            <a:r>
              <a:rPr lang="pl-PL" sz="1800" dirty="0">
                <a:solidFill>
                  <a:srgbClr val="001C4D"/>
                </a:solidFill>
                <a:effectLst/>
                <a:latin typeface="Montserrat-Medium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pl-PL" sz="1800" dirty="0">
                <a:solidFill>
                  <a:srgbClr val="C00000"/>
                </a:solidFill>
                <a:effectLst/>
                <a:latin typeface="Montserrat-Medium"/>
                <a:ea typeface="Times New Roman" panose="02020603050405020304" pitchFamily="18" charset="0"/>
                <a:cs typeface="Arial" panose="020B0604020202020204" pitchFamily="34" charset="0"/>
              </a:rPr>
              <a:t>bezpośrednio lub pośrednio, jest udziałowiec albo akcjonariusz lub podmiot powiązany bezpośrednio lub pośrednio z podatnikiem lub z tym udziałowcem lub akcjonariuszem</a:t>
            </a:r>
            <a:r>
              <a:rPr lang="pl-PL" sz="1800" dirty="0">
                <a:solidFill>
                  <a:srgbClr val="001C4D"/>
                </a:solidFill>
                <a:effectLst/>
                <a:latin typeface="Montserrat-Medium"/>
                <a:ea typeface="Times New Roman" panose="02020603050405020304" pitchFamily="18" charset="0"/>
                <a:cs typeface="Arial" panose="020B0604020202020204" pitchFamily="34" charset="0"/>
              </a:rPr>
              <a:t>, w szczególności:</a:t>
            </a:r>
          </a:p>
          <a:p>
            <a:pPr marL="285750" indent="-285750">
              <a:buFontTx/>
              <a:buChar char="-"/>
            </a:pPr>
            <a:r>
              <a:rPr lang="pl-PL" dirty="0">
                <a:solidFill>
                  <a:srgbClr val="001C4D"/>
                </a:solidFill>
                <a:latin typeface="Montserrat-Medium"/>
                <a:cs typeface="Arial" panose="020B0604020202020204" pitchFamily="34" charset="0"/>
              </a:rPr>
              <a:t>pożyczki, odsetki, prowizje</a:t>
            </a:r>
          </a:p>
          <a:p>
            <a:pPr marL="285750" indent="-285750">
              <a:buFontTx/>
              <a:buChar char="-"/>
            </a:pPr>
            <a:r>
              <a:rPr lang="pl-PL" dirty="0">
                <a:solidFill>
                  <a:srgbClr val="001C4D"/>
                </a:solidFill>
                <a:latin typeface="Montserrat-Medium"/>
                <a:cs typeface="Arial" panose="020B0604020202020204" pitchFamily="34" charset="0"/>
              </a:rPr>
              <a:t>świadczenia wykonane</a:t>
            </a:r>
          </a:p>
          <a:p>
            <a:pPr marL="285750" indent="-285750">
              <a:buFontTx/>
              <a:buChar char="-"/>
            </a:pPr>
            <a:r>
              <a:rPr lang="pl-PL" dirty="0">
                <a:solidFill>
                  <a:srgbClr val="001C4D"/>
                </a:solidFill>
                <a:latin typeface="Montserrat-Medium"/>
                <a:cs typeface="Arial" panose="020B0604020202020204" pitchFamily="34" charset="0"/>
              </a:rPr>
              <a:t>umorzenie lub zmniejszenie wartości udziału</a:t>
            </a:r>
          </a:p>
          <a:p>
            <a:pPr marL="285750" indent="-285750">
              <a:buFontTx/>
              <a:buChar char="-"/>
            </a:pPr>
            <a:r>
              <a:rPr lang="pl-PL" sz="1800" dirty="0">
                <a:solidFill>
                  <a:srgbClr val="001C4D"/>
                </a:solidFill>
                <a:effectLst/>
                <a:latin typeface="Montserrat-Medium"/>
                <a:ea typeface="Times New Roman" panose="02020603050405020304" pitchFamily="18" charset="0"/>
                <a:cs typeface="Arial" panose="020B0604020202020204" pitchFamily="34" charset="0"/>
              </a:rPr>
              <a:t>zysk przeznaczony na podwyższenie kapitału zakładowego</a:t>
            </a:r>
          </a:p>
          <a:p>
            <a:pPr marL="285750" indent="-285750">
              <a:buFontTx/>
              <a:buChar char="-"/>
            </a:pPr>
            <a:r>
              <a:rPr lang="pl-PL" sz="1800" dirty="0">
                <a:solidFill>
                  <a:srgbClr val="001C4D"/>
                </a:solidFill>
                <a:effectLst/>
                <a:latin typeface="Montserrat-Medium"/>
                <a:ea typeface="Times New Roman" panose="02020603050405020304" pitchFamily="18" charset="0"/>
                <a:cs typeface="Arial" panose="020B0604020202020204" pitchFamily="34" charset="0"/>
              </a:rPr>
              <a:t>darowizny, prezenty i ofiary wszelkiego rodzaju</a:t>
            </a:r>
            <a:endParaRPr lang="pl-PL" dirty="0">
              <a:solidFill>
                <a:srgbClr val="001C4D"/>
              </a:solidFill>
              <a:latin typeface="Montserrat-Medium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pl-PL" sz="1800" dirty="0">
                <a:solidFill>
                  <a:srgbClr val="001C4D"/>
                </a:solidFill>
                <a:effectLst/>
                <a:latin typeface="Montserrat-Medium"/>
                <a:ea typeface="Times New Roman" panose="02020603050405020304" pitchFamily="18" charset="0"/>
                <a:cs typeface="Arial" panose="020B0604020202020204" pitchFamily="34" charset="0"/>
              </a:rPr>
              <a:t>wydatki na reprezentację</a:t>
            </a:r>
          </a:p>
          <a:p>
            <a:pPr marL="285750" indent="-285750">
              <a:buFontTx/>
              <a:buChar char="-"/>
            </a:pPr>
            <a:r>
              <a:rPr lang="pl-PL" sz="1800" dirty="0">
                <a:solidFill>
                  <a:srgbClr val="001C4D"/>
                </a:solidFill>
                <a:effectLst/>
                <a:latin typeface="Montserrat-Medium"/>
                <a:ea typeface="Times New Roman" panose="02020603050405020304" pitchFamily="18" charset="0"/>
                <a:cs typeface="Arial" panose="020B0604020202020204" pitchFamily="34" charset="0"/>
              </a:rPr>
              <a:t>nadwyżkę wartości rynkowej transakcji określoną zgodnie z art. 11c ponad ustaloną ceną tej transakcji</a:t>
            </a:r>
            <a:r>
              <a:rPr lang="pl-PL" dirty="0">
                <a:solidFill>
                  <a:srgbClr val="001C4D"/>
                </a:solidFill>
                <a:latin typeface="Montserrat-Medium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pl-PL" dirty="0">
              <a:solidFill>
                <a:srgbClr val="001C4D"/>
              </a:solidFill>
              <a:latin typeface="Montserrat-Medium"/>
            </a:endParaRPr>
          </a:p>
        </p:txBody>
      </p:sp>
      <p:sp>
        <p:nvSpPr>
          <p:cNvPr id="6" name="Owal 5">
            <a:extLst>
              <a:ext uri="{FF2B5EF4-FFF2-40B4-BE49-F238E27FC236}">
                <a16:creationId xmlns:a16="http://schemas.microsoft.com/office/drawing/2014/main" id="{9684C839-D7A0-417F-A624-96E846329B1E}"/>
              </a:ext>
            </a:extLst>
          </p:cNvPr>
          <p:cNvSpPr/>
          <p:nvPr/>
        </p:nvSpPr>
        <p:spPr>
          <a:xfrm>
            <a:off x="441296" y="1584325"/>
            <a:ext cx="701703" cy="533400"/>
          </a:xfrm>
          <a:prstGeom prst="ellipse">
            <a:avLst/>
          </a:prstGeom>
          <a:solidFill>
            <a:srgbClr val="00AC49"/>
          </a:solidFill>
          <a:ln>
            <a:solidFill>
              <a:srgbClr val="00AC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5%</a:t>
            </a:r>
          </a:p>
        </p:txBody>
      </p:sp>
      <p:sp>
        <p:nvSpPr>
          <p:cNvPr id="7" name="Owal 6">
            <a:extLst>
              <a:ext uri="{FF2B5EF4-FFF2-40B4-BE49-F238E27FC236}">
                <a16:creationId xmlns:a16="http://schemas.microsoft.com/office/drawing/2014/main" id="{2AC68A45-2E27-4C6D-9C3E-3F989BAA2E45}"/>
              </a:ext>
            </a:extLst>
          </p:cNvPr>
          <p:cNvSpPr/>
          <p:nvPr/>
        </p:nvSpPr>
        <p:spPr>
          <a:xfrm>
            <a:off x="441296" y="2574925"/>
            <a:ext cx="777904" cy="762000"/>
          </a:xfrm>
          <a:prstGeom prst="ellipse">
            <a:avLst/>
          </a:prstGeom>
          <a:solidFill>
            <a:srgbClr val="00AC49"/>
          </a:solidFill>
          <a:ln>
            <a:solidFill>
              <a:srgbClr val="00AC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Art.28s</a:t>
            </a:r>
          </a:p>
        </p:txBody>
      </p:sp>
      <p:sp>
        <p:nvSpPr>
          <p:cNvPr id="8" name="Strzałka: w górę 7">
            <a:extLst>
              <a:ext uri="{FF2B5EF4-FFF2-40B4-BE49-F238E27FC236}">
                <a16:creationId xmlns:a16="http://schemas.microsoft.com/office/drawing/2014/main" id="{13E95472-FAB5-4AC7-8B27-F415C22636C1}"/>
              </a:ext>
            </a:extLst>
          </p:cNvPr>
          <p:cNvSpPr/>
          <p:nvPr/>
        </p:nvSpPr>
        <p:spPr>
          <a:xfrm>
            <a:off x="639747" y="3260725"/>
            <a:ext cx="304800" cy="4572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22C6FF31-D348-4D38-9C76-8BAFDBD975A7}"/>
              </a:ext>
            </a:extLst>
          </p:cNvPr>
          <p:cNvSpPr/>
          <p:nvPr/>
        </p:nvSpPr>
        <p:spPr>
          <a:xfrm>
            <a:off x="168304" y="3717925"/>
            <a:ext cx="1219200" cy="228600"/>
          </a:xfrm>
          <a:prstGeom prst="rect">
            <a:avLst/>
          </a:prstGeom>
          <a:solidFill>
            <a:srgbClr val="00AC49"/>
          </a:solidFill>
          <a:ln>
            <a:solidFill>
              <a:srgbClr val="00AC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/>
              <a:t>Oświadczenia</a:t>
            </a:r>
          </a:p>
        </p:txBody>
      </p:sp>
    </p:spTree>
    <p:extLst>
      <p:ext uri="{BB962C8B-B14F-4D97-AF65-F5344CB8AC3E}">
        <p14:creationId xmlns:p14="http://schemas.microsoft.com/office/powerpoint/2010/main" val="3695089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E213582-E7FA-4A7F-8F06-21CC66496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517525"/>
            <a:ext cx="6172200" cy="338554"/>
          </a:xfrm>
        </p:spPr>
        <p:txBody>
          <a:bodyPr/>
          <a:lstStyle/>
          <a:p>
            <a:r>
              <a:rPr lang="pl-PL" b="1" dirty="0"/>
              <a:t>Ustalenie podstawy opodatkowania</a:t>
            </a:r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BF51F00C-4E60-4FD1-B308-9A5E1BBCC7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3319197"/>
              </p:ext>
            </p:extLst>
          </p:nvPr>
        </p:nvGraphicFramePr>
        <p:xfrm>
          <a:off x="1362986" y="1142365"/>
          <a:ext cx="7270805" cy="3418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29400">
                  <a:extLst>
                    <a:ext uri="{9D8B030D-6E8A-4147-A177-3AD203B41FA5}">
                      <a16:colId xmlns:a16="http://schemas.microsoft.com/office/drawing/2014/main" val="2764640710"/>
                    </a:ext>
                  </a:extLst>
                </a:gridCol>
                <a:gridCol w="641405">
                  <a:extLst>
                    <a:ext uri="{9D8B030D-6E8A-4147-A177-3AD203B41FA5}">
                      <a16:colId xmlns:a16="http://schemas.microsoft.com/office/drawing/2014/main" val="30767345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l-PL" sz="16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 dochodu z tytułu podzielonego zysku i dochodu z tytułu zysku przeznaczonego na pokrycie strat ustalona w miesiącu, w którym podjęto uchwałę o podziale lub pokryciu wyniku finansowego netto</a:t>
                      </a:r>
                      <a:endParaRPr lang="pl-PL" sz="16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AC49"/>
                    </a:solidFill>
                  </a:tcPr>
                </a:tc>
                <a:tc>
                  <a:txBody>
                    <a:bodyPr/>
                    <a:lstStyle/>
                    <a:p>
                      <a:endParaRPr lang="pl-PL" b="1" dirty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pl-PL" b="1" dirty="0">
                          <a:solidFill>
                            <a:schemeClr val="bg1"/>
                          </a:solidFill>
                        </a:rPr>
                        <a:t>5%</a:t>
                      </a:r>
                    </a:p>
                  </a:txBody>
                  <a:tcPr>
                    <a:solidFill>
                      <a:srgbClr val="00AC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3876416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suma dochodów z tytułu ukrytego zysku i dochodu z tytułu wydatków niezwiązanych z działalnością gospodarczą ustalona w miesiącu, w którym wykonano świadczenie lub dokonano wypłaty lub wydatku</a:t>
                      </a:r>
                    </a:p>
                  </a:txBody>
                  <a:tcPr>
                    <a:solidFill>
                      <a:srgbClr val="00AC49"/>
                    </a:solidFill>
                  </a:tcPr>
                </a:tc>
                <a:tc>
                  <a:txBody>
                    <a:bodyPr/>
                    <a:lstStyle/>
                    <a:p>
                      <a:endParaRPr lang="pl-PL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AC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1396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dochód z tytułu zmiany wartości składników majątku osiągnięty w miesiącu, w którym nastąpiło łączenie, podział, przekształcenie podmiotów lub wniesienie wkładu niepieniężnego</a:t>
                      </a:r>
                    </a:p>
                  </a:txBody>
                  <a:tcPr>
                    <a:solidFill>
                      <a:srgbClr val="00AC49"/>
                    </a:solidFill>
                  </a:tcPr>
                </a:tc>
                <a:tc>
                  <a:txBody>
                    <a:bodyPr/>
                    <a:lstStyle/>
                    <a:p>
                      <a:endParaRPr lang="pl-PL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AC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8244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dochód z tytułu zysku netto osiągniętego w roku podatkowym, w którym zakończył opodatkowanie ryczałtem</a:t>
                      </a:r>
                    </a:p>
                  </a:txBody>
                  <a:tcPr>
                    <a:solidFill>
                      <a:srgbClr val="00AC49"/>
                    </a:solidFill>
                  </a:tcPr>
                </a:tc>
                <a:tc>
                  <a:txBody>
                    <a:bodyPr/>
                    <a:lstStyle/>
                    <a:p>
                      <a:endParaRPr lang="pl-PL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AC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844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l-PL" b="1" dirty="0">
                          <a:solidFill>
                            <a:schemeClr val="bg1"/>
                          </a:solidFill>
                        </a:rPr>
                        <a:t>15% lub 25%</a:t>
                      </a:r>
                    </a:p>
                  </a:txBody>
                  <a:tcPr>
                    <a:solidFill>
                      <a:srgbClr val="00AC49"/>
                    </a:solidFill>
                  </a:tcPr>
                </a:tc>
                <a:tc>
                  <a:txBody>
                    <a:bodyPr/>
                    <a:lstStyle/>
                    <a:p>
                      <a:endParaRPr lang="pl-PL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AC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6826013"/>
                  </a:ext>
                </a:extLst>
              </a:tr>
            </a:tbl>
          </a:graphicData>
        </a:graphic>
      </p:graphicFrame>
      <p:sp>
        <p:nvSpPr>
          <p:cNvPr id="5" name="Strzałka: w dół 4">
            <a:extLst>
              <a:ext uri="{FF2B5EF4-FFF2-40B4-BE49-F238E27FC236}">
                <a16:creationId xmlns:a16="http://schemas.microsoft.com/office/drawing/2014/main" id="{F0E432DB-1D94-405D-84BB-E8CC82C20C9A}"/>
              </a:ext>
            </a:extLst>
          </p:cNvPr>
          <p:cNvSpPr/>
          <p:nvPr/>
        </p:nvSpPr>
        <p:spPr>
          <a:xfrm>
            <a:off x="8432358" y="1431925"/>
            <a:ext cx="1524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443740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B4D705B-33D1-4ECA-A995-404B355E2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6600" y="279850"/>
            <a:ext cx="6172200" cy="338554"/>
          </a:xfrm>
        </p:spPr>
        <p:txBody>
          <a:bodyPr/>
          <a:lstStyle/>
          <a:p>
            <a:r>
              <a:rPr lang="pl-PL" b="1" dirty="0"/>
              <a:t>Przykład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44B6A03B-B346-462E-ADA2-DEF8A273D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009588"/>
              </p:ext>
            </p:extLst>
          </p:nvPr>
        </p:nvGraphicFramePr>
        <p:xfrm>
          <a:off x="1676400" y="1203325"/>
          <a:ext cx="5181599" cy="2971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18833">
                  <a:extLst>
                    <a:ext uri="{9D8B030D-6E8A-4147-A177-3AD203B41FA5}">
                      <a16:colId xmlns:a16="http://schemas.microsoft.com/office/drawing/2014/main" val="3817079077"/>
                    </a:ext>
                  </a:extLst>
                </a:gridCol>
                <a:gridCol w="1180253">
                  <a:extLst>
                    <a:ext uri="{9D8B030D-6E8A-4147-A177-3AD203B41FA5}">
                      <a16:colId xmlns:a16="http://schemas.microsoft.com/office/drawing/2014/main" val="2813517373"/>
                    </a:ext>
                  </a:extLst>
                </a:gridCol>
                <a:gridCol w="1482513">
                  <a:extLst>
                    <a:ext uri="{9D8B030D-6E8A-4147-A177-3AD203B41FA5}">
                      <a16:colId xmlns:a16="http://schemas.microsoft.com/office/drawing/2014/main" val="581175118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 dirty="0">
                          <a:effectLst/>
                        </a:rPr>
                        <a:t> 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1" u="none" strike="noStrike" dirty="0">
                          <a:effectLst/>
                        </a:rPr>
                        <a:t>20XX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1" u="none" strike="noStrike" dirty="0">
                          <a:effectLst/>
                        </a:rPr>
                        <a:t>20XX+1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644767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>
                          <a:effectLst/>
                        </a:rPr>
                        <a:t>Zysk brutto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>
                          <a:effectLst/>
                        </a:rPr>
                        <a:t>12 000 000,00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>
                          <a:effectLst/>
                        </a:rPr>
                        <a:t>12 000 000,00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364126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>
                          <a:effectLst/>
                        </a:rPr>
                        <a:t>Podatek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>
                          <a:effectLst/>
                        </a:rPr>
                        <a:t>15 000,00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>
                          <a:effectLst/>
                        </a:rPr>
                        <a:t>765 000,00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654708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1" u="none" strike="noStrike" dirty="0">
                          <a:effectLst/>
                        </a:rPr>
                        <a:t>Zysk netto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u="none" strike="noStrike" dirty="0">
                          <a:effectLst/>
                        </a:rPr>
                        <a:t>11 985 000,00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u="none" strike="noStrike" dirty="0">
                          <a:effectLst/>
                        </a:rPr>
                        <a:t>11 235 000,00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553494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>
                          <a:effectLst/>
                        </a:rPr>
                        <a:t> 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>
                          <a:effectLst/>
                        </a:rPr>
                        <a:t> 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>
                          <a:effectLst/>
                        </a:rPr>
                        <a:t> 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505170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 dirty="0">
                          <a:effectLst/>
                        </a:rPr>
                        <a:t>zysk netto z roku 20XX przeznaczony na wypłatę dywidendy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>
                          <a:effectLst/>
                        </a:rPr>
                        <a:t> 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>
                          <a:effectLst/>
                        </a:rPr>
                        <a:t>5 000 000,00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297428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>
                          <a:effectLst/>
                        </a:rPr>
                        <a:t>Podatek od zysku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>
                          <a:effectLst/>
                        </a:rPr>
                        <a:t> 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>
                          <a:effectLst/>
                        </a:rPr>
                        <a:t>750 000,00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327553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 dirty="0">
                          <a:effectLst/>
                        </a:rPr>
                        <a:t>Ukryte zyski 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>
                          <a:effectLst/>
                        </a:rPr>
                        <a:t>100 000,00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>
                          <a:effectLst/>
                        </a:rPr>
                        <a:t>100 000,00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4405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>
                          <a:effectLst/>
                        </a:rPr>
                        <a:t>Podatek od ukrytych zysków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>
                          <a:effectLst/>
                        </a:rPr>
                        <a:t>15 000,00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>
                          <a:effectLst/>
                        </a:rPr>
                        <a:t>15 000,00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68393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>
                          <a:effectLst/>
                        </a:rPr>
                        <a:t> 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>
                          <a:effectLst/>
                        </a:rPr>
                        <a:t> 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>
                          <a:effectLst/>
                        </a:rPr>
                        <a:t> 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571485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>
                          <a:effectLst/>
                        </a:rPr>
                        <a:t>Razem podatek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>
                          <a:effectLst/>
                        </a:rPr>
                        <a:t>15 000,00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 dirty="0">
                          <a:effectLst/>
                        </a:rPr>
                        <a:t>765 000,00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8697850"/>
                  </a:ext>
                </a:extLst>
              </a:tr>
            </a:tbl>
          </a:graphicData>
        </a:graphic>
      </p:graphicFrame>
      <p:sp>
        <p:nvSpPr>
          <p:cNvPr id="6" name="Dymek mowy: owalny 5">
            <a:extLst>
              <a:ext uri="{FF2B5EF4-FFF2-40B4-BE49-F238E27FC236}">
                <a16:creationId xmlns:a16="http://schemas.microsoft.com/office/drawing/2014/main" id="{56B0D829-50A0-4BFA-A204-A440D8418176}"/>
              </a:ext>
            </a:extLst>
          </p:cNvPr>
          <p:cNvSpPr/>
          <p:nvPr/>
        </p:nvSpPr>
        <p:spPr>
          <a:xfrm>
            <a:off x="7315200" y="2682958"/>
            <a:ext cx="1676401" cy="457200"/>
          </a:xfrm>
          <a:prstGeom prst="wedgeEllipseCallout">
            <a:avLst>
              <a:gd name="adj1" fmla="val -76327"/>
              <a:gd name="adj2" fmla="val 56239"/>
            </a:avLst>
          </a:prstGeom>
          <a:solidFill>
            <a:srgbClr val="00AC49"/>
          </a:solidFill>
          <a:ln>
            <a:solidFill>
              <a:srgbClr val="00AC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800" dirty="0"/>
              <a:t>do 20go dnia siódmego miesiąca roku podatkowego</a:t>
            </a:r>
          </a:p>
        </p:txBody>
      </p:sp>
      <p:sp>
        <p:nvSpPr>
          <p:cNvPr id="8" name="Dymek mowy: owalny 7">
            <a:extLst>
              <a:ext uri="{FF2B5EF4-FFF2-40B4-BE49-F238E27FC236}">
                <a16:creationId xmlns:a16="http://schemas.microsoft.com/office/drawing/2014/main" id="{5647052A-8239-43C4-B9F1-79239DAA095E}"/>
              </a:ext>
            </a:extLst>
          </p:cNvPr>
          <p:cNvSpPr/>
          <p:nvPr/>
        </p:nvSpPr>
        <p:spPr>
          <a:xfrm>
            <a:off x="7339717" y="3260725"/>
            <a:ext cx="1676401" cy="457200"/>
          </a:xfrm>
          <a:prstGeom prst="wedgeEllipseCallout">
            <a:avLst>
              <a:gd name="adj1" fmla="val -75853"/>
              <a:gd name="adj2" fmla="val 26674"/>
            </a:avLst>
          </a:prstGeom>
          <a:solidFill>
            <a:srgbClr val="00AC49"/>
          </a:solidFill>
          <a:ln>
            <a:solidFill>
              <a:srgbClr val="00AC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800" dirty="0"/>
              <a:t>do 20go dnia następnego miesiąca wypłaty lub wydatku</a:t>
            </a:r>
          </a:p>
        </p:txBody>
      </p:sp>
    </p:spTree>
    <p:extLst>
      <p:ext uri="{BB962C8B-B14F-4D97-AF65-F5344CB8AC3E}">
        <p14:creationId xmlns:p14="http://schemas.microsoft.com/office/powerpoint/2010/main" val="40186611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57D9A12-0D91-4879-8D91-12BE6BF34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2200" y="365125"/>
            <a:ext cx="6172200" cy="1015663"/>
          </a:xfrm>
        </p:spPr>
        <p:txBody>
          <a:bodyPr/>
          <a:lstStyle/>
          <a:p>
            <a:r>
              <a:rPr lang="pl-PL" dirty="0"/>
              <a:t>Czy mimo ryczałtu należy ewidencjonować różnice zgodnie z zapisami ustawy o podatku dochodowym od osób prawnych ?</a:t>
            </a:r>
          </a:p>
        </p:txBody>
      </p:sp>
      <p:sp>
        <p:nvSpPr>
          <p:cNvPr id="3" name="Tytuł 1">
            <a:extLst>
              <a:ext uri="{FF2B5EF4-FFF2-40B4-BE49-F238E27FC236}">
                <a16:creationId xmlns:a16="http://schemas.microsoft.com/office/drawing/2014/main" id="{35BB4A16-3A95-4EA0-8499-5B5BDE3B2BB5}"/>
              </a:ext>
            </a:extLst>
          </p:cNvPr>
          <p:cNvSpPr txBox="1">
            <a:spLocks/>
          </p:cNvSpPr>
          <p:nvPr/>
        </p:nvSpPr>
        <p:spPr>
          <a:xfrm>
            <a:off x="1435395" y="1508125"/>
            <a:ext cx="61722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001D4D"/>
                </a:solidFill>
                <a:latin typeface="Montserrat-Medium"/>
                <a:ea typeface="+mj-ea"/>
                <a:cs typeface="Montserrat-Medium"/>
              </a:defRPr>
            </a:lvl1pPr>
          </a:lstStyle>
          <a:p>
            <a:r>
              <a:rPr lang="pl-PL" sz="1800" kern="0" dirty="0"/>
              <a:t>Podatnik opodatkowany ryczałtem może utracić prawo do opodatkowania z końcem roku … 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7538E705-2D49-40BF-9D20-48D448E4DF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1487182"/>
              </p:ext>
            </p:extLst>
          </p:nvPr>
        </p:nvGraphicFramePr>
        <p:xfrm>
          <a:off x="1435395" y="2270125"/>
          <a:ext cx="5486400" cy="21064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2271">
                  <a:extLst>
                    <a:ext uri="{9D8B030D-6E8A-4147-A177-3AD203B41FA5}">
                      <a16:colId xmlns:a16="http://schemas.microsoft.com/office/drawing/2014/main" val="2761446206"/>
                    </a:ext>
                  </a:extLst>
                </a:gridCol>
                <a:gridCol w="294715">
                  <a:extLst>
                    <a:ext uri="{9D8B030D-6E8A-4147-A177-3AD203B41FA5}">
                      <a16:colId xmlns:a16="http://schemas.microsoft.com/office/drawing/2014/main" val="3593954436"/>
                    </a:ext>
                  </a:extLst>
                </a:gridCol>
                <a:gridCol w="4499414">
                  <a:extLst>
                    <a:ext uri="{9D8B030D-6E8A-4147-A177-3AD203B41FA5}">
                      <a16:colId xmlns:a16="http://schemas.microsoft.com/office/drawing/2014/main" val="104865449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050" dirty="0">
                          <a:effectLst/>
                        </a:rPr>
                        <a:t>901</a:t>
                      </a:r>
                      <a:endParaRPr lang="pl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004" marR="25004" marT="0" marB="0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050" dirty="0">
                          <a:effectLst/>
                        </a:rPr>
                        <a:t> </a:t>
                      </a:r>
                      <a:endParaRPr lang="pl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004" marR="25004" marT="0" marB="0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050" dirty="0">
                          <a:effectLst/>
                        </a:rPr>
                        <a:t>B. Przychody zwolnione z opodatkowania (trwałe różnice pomiędzy zyskiem/stratą dla celów rachunkowych a dochodem/stratą dla celów podatkowych), w tym:</a:t>
                      </a:r>
                      <a:endParaRPr lang="pl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004" marR="25004" marT="0" marB="0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270841"/>
                  </a:ext>
                </a:extLst>
              </a:tr>
              <a:tr h="18883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050">
                          <a:effectLst/>
                        </a:rPr>
                        <a:t> </a:t>
                      </a:r>
                      <a:endParaRPr lang="pl-P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004" marR="25004" marT="0" marB="0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050" dirty="0">
                          <a:effectLst/>
                        </a:rPr>
                        <a:t>-1</a:t>
                      </a:r>
                      <a:endParaRPr lang="pl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004" marR="25004" marT="0" marB="0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050" dirty="0">
                          <a:effectLst/>
                        </a:rPr>
                        <a:t>art.. 12 …</a:t>
                      </a:r>
                      <a:endParaRPr lang="pl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004" marR="25004" marT="0" marB="0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659706"/>
                  </a:ext>
                </a:extLst>
              </a:tr>
              <a:tr h="19217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050">
                          <a:effectLst/>
                        </a:rPr>
                        <a:t>902</a:t>
                      </a:r>
                      <a:endParaRPr lang="pl-P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004" marR="25004" marT="0" marB="0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050">
                          <a:effectLst/>
                        </a:rPr>
                        <a:t> </a:t>
                      </a:r>
                      <a:endParaRPr lang="pl-P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004" marR="25004" marT="0" marB="0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050" dirty="0">
                          <a:effectLst/>
                        </a:rPr>
                        <a:t>C. Przychody niepodlegające opodatkowania w roku bieżącym, w tym:</a:t>
                      </a:r>
                      <a:endParaRPr lang="pl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004" marR="25004" marT="0" marB="0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448489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050">
                          <a:effectLst/>
                        </a:rPr>
                        <a:t>903</a:t>
                      </a:r>
                      <a:endParaRPr lang="pl-P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004" marR="25004" marT="0" marB="0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050">
                          <a:effectLst/>
                        </a:rPr>
                        <a:t> </a:t>
                      </a:r>
                      <a:endParaRPr lang="pl-P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004" marR="25004" marT="0" marB="0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050" dirty="0">
                          <a:effectLst/>
                        </a:rPr>
                        <a:t>D. Przychody podlegające opodatkowania w roku bieżącym, ujęte w księgach rachunkowych lat ubiegłych w tym:</a:t>
                      </a:r>
                      <a:endParaRPr lang="pl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004" marR="25004" marT="0" marB="0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297325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050">
                          <a:effectLst/>
                        </a:rPr>
                        <a:t>904</a:t>
                      </a:r>
                      <a:endParaRPr lang="pl-P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004" marR="25004" marT="0" marB="0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050">
                          <a:effectLst/>
                        </a:rPr>
                        <a:t> </a:t>
                      </a:r>
                      <a:endParaRPr lang="pl-P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004" marR="25004" marT="0" marB="0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050" dirty="0">
                          <a:effectLst/>
                        </a:rPr>
                        <a:t>E. Koszty niestanowiące kosztów uzyskania przychodów (trwałe różnice pomiędzy zyskiem/stratą dla celów rachunkowych a dochodem/stratą dla celów podatkowych), w tym:</a:t>
                      </a:r>
                      <a:endParaRPr lang="pl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004" marR="25004" marT="0" marB="0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8256848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050">
                          <a:effectLst/>
                        </a:rPr>
                        <a:t>905</a:t>
                      </a:r>
                      <a:endParaRPr lang="pl-P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004" marR="25004" marT="0" marB="0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050">
                          <a:effectLst/>
                        </a:rPr>
                        <a:t> </a:t>
                      </a:r>
                      <a:endParaRPr lang="pl-P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004" marR="25004" marT="0" marB="0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050" dirty="0">
                          <a:effectLst/>
                        </a:rPr>
                        <a:t>F. Koszty nieuznawane za koszty uzyskania przychodów w bieżącym roku, w tym:</a:t>
                      </a:r>
                      <a:endParaRPr lang="pl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004" marR="25004" marT="0" marB="0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2431775"/>
                  </a:ext>
                </a:extLst>
              </a:tr>
              <a:tr h="386399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050">
                          <a:effectLst/>
                        </a:rPr>
                        <a:t>906</a:t>
                      </a:r>
                      <a:endParaRPr lang="pl-P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004" marR="25004" marT="0" marB="0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050">
                          <a:effectLst/>
                        </a:rPr>
                        <a:t> </a:t>
                      </a:r>
                      <a:endParaRPr lang="pl-P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004" marR="25004" marT="0" marB="0">
                    <a:solidFill>
                      <a:srgbClr val="EFF4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050" dirty="0">
                          <a:effectLst/>
                        </a:rPr>
                        <a:t>G. Koszty uznawane za koszty uzyskania przychodów w roku bieżącym ujęte w księgach lat ubiegłych, w tym:</a:t>
                      </a:r>
                      <a:endParaRPr lang="pl-P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004" marR="25004" marT="0" marB="0">
                    <a:solidFill>
                      <a:srgbClr val="EF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93581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55386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0F2FAE6-2FB7-4516-9265-03A383195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600" y="352264"/>
            <a:ext cx="6172200" cy="338554"/>
          </a:xfrm>
        </p:spPr>
        <p:txBody>
          <a:bodyPr/>
          <a:lstStyle/>
          <a:p>
            <a:r>
              <a:rPr lang="pl-PL" b="1" dirty="0"/>
              <a:t>Zakończenie opodatkowania w formie ryczałtu</a:t>
            </a:r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FF1E8682-9884-4E62-9691-3507C7907CC6}"/>
              </a:ext>
            </a:extLst>
          </p:cNvPr>
          <p:cNvSpPr/>
          <p:nvPr/>
        </p:nvSpPr>
        <p:spPr>
          <a:xfrm>
            <a:off x="7239000" y="1000557"/>
            <a:ext cx="1676400" cy="3352800"/>
          </a:xfrm>
          <a:prstGeom prst="rect">
            <a:avLst/>
          </a:prstGeom>
          <a:solidFill>
            <a:srgbClr val="00AC49"/>
          </a:solidFill>
          <a:ln>
            <a:solidFill>
              <a:srgbClr val="00AC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Ewidencja na moment </a:t>
            </a:r>
          </a:p>
          <a:p>
            <a:pPr algn="ctr"/>
            <a:r>
              <a:rPr lang="pl-PL" dirty="0"/>
              <a:t>zakończenia opodatkowania w formie ryczałtu</a:t>
            </a:r>
          </a:p>
        </p:txBody>
      </p:sp>
      <p:sp>
        <p:nvSpPr>
          <p:cNvPr id="10" name="Tytuł 1">
            <a:extLst>
              <a:ext uri="{FF2B5EF4-FFF2-40B4-BE49-F238E27FC236}">
                <a16:creationId xmlns:a16="http://schemas.microsoft.com/office/drawing/2014/main" id="{E420F151-E234-480A-AD73-17B013EB5E00}"/>
              </a:ext>
            </a:extLst>
          </p:cNvPr>
          <p:cNvSpPr txBox="1">
            <a:spLocks/>
          </p:cNvSpPr>
          <p:nvPr/>
        </p:nvSpPr>
        <p:spPr>
          <a:xfrm>
            <a:off x="1295400" y="1000557"/>
            <a:ext cx="5295900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001D4D"/>
                </a:solidFill>
                <a:latin typeface="Montserrat-Medium"/>
                <a:ea typeface="+mj-ea"/>
                <a:cs typeface="Montserrat-Medium"/>
              </a:defRPr>
            </a:lvl1pPr>
          </a:lstStyle>
          <a:p>
            <a:pPr algn="just"/>
            <a:r>
              <a:rPr lang="pl-PL" sz="1600" kern="0" dirty="0"/>
              <a:t>Podatnik po 4 letnim okresie może kontynuować opodatkowanie w formie ryczałtu w sposób automatyczny – nie wymaga to dodatkowych czynności i rozliczeń </a:t>
            </a: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624CAA99-BB1C-4F6F-9AAF-0055BBB020F1}"/>
              </a:ext>
            </a:extLst>
          </p:cNvPr>
          <p:cNvSpPr txBox="1">
            <a:spLocks/>
          </p:cNvSpPr>
          <p:nvPr/>
        </p:nvSpPr>
        <p:spPr>
          <a:xfrm>
            <a:off x="1336813" y="1889125"/>
            <a:ext cx="5791200" cy="29238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001D4D"/>
                </a:solidFill>
                <a:latin typeface="Montserrat-Medium"/>
                <a:ea typeface="+mj-ea"/>
                <a:cs typeface="Montserrat-Medium"/>
              </a:defRPr>
            </a:lvl1pPr>
          </a:lstStyle>
          <a:p>
            <a:pPr algn="just"/>
            <a:r>
              <a:rPr lang="pl-PL" sz="1600" b="1" kern="0" dirty="0"/>
              <a:t>Zakończenie rozliczenia w formie ryczałtu:</a:t>
            </a:r>
          </a:p>
          <a:p>
            <a:pPr marL="285750" indent="-285750" algn="just">
              <a:buFontTx/>
              <a:buChar char="-"/>
            </a:pPr>
            <a:r>
              <a:rPr lang="pl-PL" sz="1600" b="1" kern="0" dirty="0"/>
              <a:t>informacja o rezygnacji złożona przez podatnika</a:t>
            </a:r>
          </a:p>
          <a:p>
            <a:pPr marL="285750" indent="-285750" algn="just">
              <a:buFontTx/>
              <a:buChar char="-"/>
            </a:pPr>
            <a:r>
              <a:rPr lang="pl-PL" sz="1600" b="1" kern="0" dirty="0"/>
              <a:t>jeśli nie spełnił wymogów dotyczących nakładów inwestycyjnych</a:t>
            </a:r>
          </a:p>
          <a:p>
            <a:pPr marL="285750" indent="-285750" algn="just">
              <a:buFontTx/>
              <a:buChar char="-"/>
            </a:pPr>
            <a:r>
              <a:rPr lang="pl-PL" sz="1800" dirty="0">
                <a:ea typeface="Times New Roman" panose="02020603050405020304" pitchFamily="18" charset="0"/>
                <a:cs typeface="Arial" panose="020B0604020202020204" pitchFamily="34" charset="0"/>
              </a:rPr>
              <a:t>j</a:t>
            </a:r>
            <a:r>
              <a:rPr lang="pl-PL" sz="18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eśli nie spełnił któregokolwiek z warunków, o których mowa w art. 28j ust. 1 pkt 1</a:t>
            </a:r>
            <a:r>
              <a:rPr lang="pl-PL" sz="1800" dirty="0">
                <a:effectLst/>
                <a:ea typeface="Times New Roman" panose="02020603050405020304" pitchFamily="18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pl-PL" sz="18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3 – przychody, zatrudnienie</a:t>
            </a:r>
          </a:p>
          <a:p>
            <a:pPr marL="285750" indent="-285750" algn="just">
              <a:buFontTx/>
              <a:buChar char="-"/>
            </a:pPr>
            <a:r>
              <a:rPr lang="pl-PL" sz="18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podatnik nie prowadził ksiąg podatkowych lub dane wynikające z ksiąg podatkowych nie pozwalają na określenie wyniku finansowego netto</a:t>
            </a:r>
            <a:endParaRPr lang="pl-PL" sz="180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pl-PL" sz="1800" kern="0" dirty="0">
                <a:cs typeface="Arial" panose="020B0604020202020204" pitchFamily="34" charset="0"/>
              </a:rPr>
              <a:t>w przypadku przejęcia innego podmiotu lub gdy zostanie przejęty – art. 28l ust 1 pkt 3 c) i 3 d) </a:t>
            </a:r>
            <a:endParaRPr lang="pl-PL" sz="1600" kern="0" dirty="0"/>
          </a:p>
          <a:p>
            <a:pPr algn="just"/>
            <a:endParaRPr lang="pl-PL" sz="1600" kern="0" dirty="0"/>
          </a:p>
        </p:txBody>
      </p:sp>
    </p:spTree>
    <p:extLst>
      <p:ext uri="{BB962C8B-B14F-4D97-AF65-F5344CB8AC3E}">
        <p14:creationId xmlns:p14="http://schemas.microsoft.com/office/powerpoint/2010/main" val="36170661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9EE8FA63-A8C9-AC40-B911-0981A4C9644D}"/>
              </a:ext>
            </a:extLst>
          </p:cNvPr>
          <p:cNvSpPr>
            <a:spLocks/>
          </p:cNvSpPr>
          <p:nvPr/>
        </p:nvSpPr>
        <p:spPr bwMode="auto">
          <a:xfrm>
            <a:off x="2527852" y="3087656"/>
            <a:ext cx="811212" cy="0"/>
          </a:xfrm>
          <a:custGeom>
            <a:avLst/>
            <a:gdLst>
              <a:gd name="T0" fmla="*/ 0 w 811530"/>
              <a:gd name="T1" fmla="*/ 809091 w 811530"/>
              <a:gd name="T2" fmla="*/ 0 60000 65536"/>
              <a:gd name="T3" fmla="*/ 0 60000 65536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0" t="0" r="r" b="b"/>
            <a:pathLst>
              <a:path w="811530">
                <a:moveTo>
                  <a:pt x="0" y="0"/>
                </a:moveTo>
                <a:lnTo>
                  <a:pt x="810996" y="0"/>
                </a:lnTo>
              </a:path>
            </a:pathLst>
          </a:custGeom>
          <a:noFill/>
          <a:ln w="24828">
            <a:solidFill>
              <a:srgbClr val="17AA5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pl-PL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A55BAF9E-F4D5-9A40-BADF-92C9F60ABF3F}"/>
              </a:ext>
            </a:extLst>
          </p:cNvPr>
          <p:cNvSpPr txBox="1"/>
          <p:nvPr/>
        </p:nvSpPr>
        <p:spPr>
          <a:xfrm>
            <a:off x="2527852" y="2346325"/>
            <a:ext cx="3796748" cy="476734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499"/>
              </a:lnSpc>
              <a:spcBef>
                <a:spcPts val="80"/>
              </a:spcBef>
            </a:pPr>
            <a:r>
              <a:rPr lang="pl-PL" sz="3200" dirty="0">
                <a:solidFill>
                  <a:srgbClr val="001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Dziękuję za uwagę</a:t>
            </a: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BD9BFA4C-12FF-0D4D-8A97-9B045EC08F00}"/>
              </a:ext>
            </a:extLst>
          </p:cNvPr>
          <p:cNvSpPr txBox="1"/>
          <p:nvPr/>
        </p:nvSpPr>
        <p:spPr>
          <a:xfrm>
            <a:off x="2498035" y="3219205"/>
            <a:ext cx="3064565" cy="112146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pl-PL" dirty="0">
                <a:solidFill>
                  <a:srgbClr val="001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Agnieszka Gajewska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pl-PL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Członek Zarządu Głównego Stowarzyszenia Księgowych w Polsce</a:t>
            </a:r>
            <a:endParaRPr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761711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2258</Words>
  <Application>Microsoft Office PowerPoint</Application>
  <PresentationFormat>Niestandardowy</PresentationFormat>
  <Paragraphs>418</Paragraphs>
  <Slides>21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21</vt:i4>
      </vt:variant>
    </vt:vector>
  </HeadingPairs>
  <TitlesOfParts>
    <vt:vector size="29" baseType="lpstr">
      <vt:lpstr>Arial</vt:lpstr>
      <vt:lpstr>Calibri</vt:lpstr>
      <vt:lpstr>Century Gothic</vt:lpstr>
      <vt:lpstr>Montserrat-Medium</vt:lpstr>
      <vt:lpstr>Symbol</vt:lpstr>
      <vt:lpstr>Tahoma</vt:lpstr>
      <vt:lpstr>Times</vt:lpstr>
      <vt:lpstr>Office Theme</vt:lpstr>
      <vt:lpstr>Prezentacja programu PowerPoint</vt:lpstr>
      <vt:lpstr>Agenda</vt:lpstr>
      <vt:lpstr>Badanie warunków wejścia art. 28j</vt:lpstr>
      <vt:lpstr>Rozliczenie roku podatkowego poprzedzającego pierwszy rok opodatkowania ryczałtem art. 7aa updop</vt:lpstr>
      <vt:lpstr>Rozpoznanie różnic przejściowych na 31.12.20XX-1</vt:lpstr>
      <vt:lpstr>Przykład noty podatkowej na wejście 31.12.20XX-1</vt:lpstr>
      <vt:lpstr>Kapitały własne roku podatkowego poprzedzającego pierwszy rok opodatkowania ryczałtem</vt:lpstr>
      <vt:lpstr>Kapitały własne roku podatkowego poprzedzającego pierwszy rok opodatkowania ryczałtem</vt:lpstr>
      <vt:lpstr>Ewidencje na wejście art. 28n ust 3</vt:lpstr>
      <vt:lpstr>Ryczałt od dochodów spółek kapitałowych</vt:lpstr>
      <vt:lpstr>Dodatkowy zakres ewidencji w księgach i prezentacji w sprawozdaniu finansowym </vt:lpstr>
      <vt:lpstr>Ewidencja nakładów na cele inwestycyjne</vt:lpstr>
      <vt:lpstr>Przykład</vt:lpstr>
      <vt:lpstr>Przychody i koszty – zasada generalna</vt:lpstr>
      <vt:lpstr>Prezentacja programu PowerPoint</vt:lpstr>
      <vt:lpstr>Ukryte zyski art. 28m ust. 3</vt:lpstr>
      <vt:lpstr>Ustalenie podstawy opodatkowania</vt:lpstr>
      <vt:lpstr>Przykład</vt:lpstr>
      <vt:lpstr>Czy mimo ryczałtu należy ewidencjonować różnice zgodnie z zapisami ustawy o podatku dochodowym od osób prawnych ?</vt:lpstr>
      <vt:lpstr>Zakończenie opodatkowania w formie ryczałtu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78</cp:revision>
  <dcterms:created xsi:type="dcterms:W3CDTF">2018-04-06T11:24:05Z</dcterms:created>
  <dcterms:modified xsi:type="dcterms:W3CDTF">2020-12-22T14:53:19Z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2018-04-06T00:00:00Z</vt:filetime>
  </property>
  <property fmtid="{D5CDD505-2E9C-101B-9397-08002B2CF9AE}" pid="3" name="Creator">
    <vt:lpwstr>Adobe InDesign CC 13.1 (Macintosh)</vt:lpwstr>
  </property>
  <property fmtid="{D5CDD505-2E9C-101B-9397-08002B2CF9AE}" pid="4" name="LastSaved">
    <vt:filetime>2018-04-06T00:00:00Z</vt:filetime>
  </property>
</Properties>
</file>